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1" r:id="rId6"/>
    <p:sldId id="262" r:id="rId7"/>
    <p:sldId id="285" r:id="rId8"/>
    <p:sldId id="265" r:id="rId9"/>
    <p:sldId id="260" r:id="rId10"/>
    <p:sldId id="290" r:id="rId11"/>
    <p:sldId id="287" r:id="rId12"/>
    <p:sldId id="289" r:id="rId13"/>
    <p:sldId id="286" r:id="rId14"/>
  </p:sldIdLst>
  <p:sldSz cx="12192000" cy="6858000"/>
  <p:notesSz cx="6858000" cy="9144000"/>
  <p:embeddedFontLst>
    <p:embeddedFont>
      <p:font typeface="Arial Black" panose="020B0A04020102020204" pitchFamily="34" charset="0"/>
      <p:bold r:id="rId16"/>
    </p:embeddedFon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Franklin Gothic" panose="020B0604020202020204" charset="0"/>
      <p:bold r:id="rId21"/>
    </p:embeddedFont>
    <p:embeddedFont>
      <p:font typeface="Libre Franklin" pitchFamily="2" charset="0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43" roundtripDataSignature="AMtx7mhy7yCq+iOEL2uim4l0q+q0GeAK9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428" autoAdjust="0"/>
    <p:restoredTop sz="94660"/>
  </p:normalViewPr>
  <p:slideViewPr>
    <p:cSldViewPr snapToGrid="0">
      <p:cViewPr varScale="1">
        <p:scale>
          <a:sx n="85" d="100"/>
          <a:sy n="85" d="100"/>
        </p:scale>
        <p:origin x="341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43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8" name="Google Shape;20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15099c71ff5_0_38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53" name="Google Shape;253;g15099c71ff5_0_3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4400786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15099c71ff5_0_38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53" name="Google Shape;253;g15099c71ff5_0_3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273510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1472251c9fc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1472251c9fc_0_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g1472251c9fc_0_4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84434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5" name="Google Shape;21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471ef6b35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2" name="Google Shape;222;g1471ef6b35c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3" name="Google Shape;223;g1471ef6b35c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0" name="Google Shape;23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471ef6b35c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5" name="Google Shape;245;g1471ef6b35c_0_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6" name="Google Shape;246;g1471ef6b35c_0_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15099c71ff5_0_38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53" name="Google Shape;253;g15099c71ff5_0_3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1472251c9fc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1472251c9fc_0_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g1472251c9fc_0_4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210729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15099c71ff5_0_3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15099c71ff5_0_38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g15099c71ff5_0_38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5099c71ff5_0_34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8" name="Google Shape;238;g15099c71ff5_0_3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>
  <p:cSld name="Title">
    <p:bg>
      <p:bgPr>
        <a:solidFill>
          <a:schemeClr val="lt1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7"/>
          <p:cNvSpPr txBox="1">
            <a:spLocks noGrp="1"/>
          </p:cNvSpPr>
          <p:nvPr>
            <p:ph type="ctrTitle"/>
          </p:nvPr>
        </p:nvSpPr>
        <p:spPr>
          <a:xfrm>
            <a:off x="6367054" y="2116182"/>
            <a:ext cx="5491571" cy="151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Franklin Gothic"/>
              <a:buNone/>
              <a:defRPr sz="6000" b="1" i="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7" name="Google Shape;17;p7"/>
          <p:cNvGrpSpPr/>
          <p:nvPr/>
        </p:nvGrpSpPr>
        <p:grpSpPr>
          <a:xfrm>
            <a:off x="1" y="758752"/>
            <a:ext cx="6099248" cy="6099248"/>
            <a:chOff x="0" y="12289"/>
            <a:chExt cx="3550" cy="3551"/>
          </a:xfrm>
        </p:grpSpPr>
        <p:sp>
          <p:nvSpPr>
            <p:cNvPr id="18" name="Google Shape;18;p7"/>
            <p:cNvSpPr/>
            <p:nvPr/>
          </p:nvSpPr>
          <p:spPr>
            <a:xfrm>
              <a:off x="0" y="12289"/>
              <a:ext cx="1789" cy="2386"/>
            </a:xfrm>
            <a:custGeom>
              <a:avLst/>
              <a:gdLst/>
              <a:ahLst/>
              <a:cxnLst/>
              <a:rect l="l" t="t" r="r" b="b"/>
              <a:pathLst>
                <a:path w="1789" h="2386" extrusionOk="0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9" name="Google Shape;19;p7"/>
            <p:cNvSpPr/>
            <p:nvPr/>
          </p:nvSpPr>
          <p:spPr>
            <a:xfrm>
              <a:off x="0" y="14678"/>
              <a:ext cx="1162" cy="1162"/>
            </a:xfrm>
            <a:custGeom>
              <a:avLst/>
              <a:gdLst/>
              <a:ahLst/>
              <a:cxnLst/>
              <a:rect l="l" t="t" r="r" b="b"/>
              <a:pathLst>
                <a:path w="1162" h="1162" extrusionOk="0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20" name="Google Shape;20;p7"/>
            <p:cNvSpPr/>
            <p:nvPr/>
          </p:nvSpPr>
          <p:spPr>
            <a:xfrm>
              <a:off x="1221" y="14675"/>
              <a:ext cx="2329" cy="1165"/>
            </a:xfrm>
            <a:custGeom>
              <a:avLst/>
              <a:gdLst/>
              <a:ahLst/>
              <a:cxnLst/>
              <a:rect l="l" t="t" r="r" b="b"/>
              <a:pathLst>
                <a:path w="2329" h="1165" extrusionOk="0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sp>
        <p:nvSpPr>
          <p:cNvPr id="21" name="Google Shape;21;p7"/>
          <p:cNvSpPr txBox="1">
            <a:spLocks noGrp="1"/>
          </p:cNvSpPr>
          <p:nvPr>
            <p:ph type="body" idx="1"/>
          </p:nvPr>
        </p:nvSpPr>
        <p:spPr>
          <a:xfrm>
            <a:off x="6367055" y="4549553"/>
            <a:ext cx="5491570" cy="953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 b="0" i="0">
                <a:solidFill>
                  <a:schemeClr val="lt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2" name="Google Shape;22;p7"/>
          <p:cNvCxnSpPr/>
          <p:nvPr/>
        </p:nvCxnSpPr>
        <p:spPr>
          <a:xfrm>
            <a:off x="5839833" y="5784349"/>
            <a:ext cx="2133600" cy="3992"/>
          </a:xfrm>
          <a:prstGeom prst="straightConnector1">
            <a:avLst/>
          </a:prstGeom>
          <a:noFill/>
          <a:ln w="1016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meline ">
  <p:cSld name="Timeline ">
    <p:bg>
      <p:bgPr>
        <a:solidFill>
          <a:schemeClr val="lt1"/>
        </a:solidFill>
        <a:effectLst/>
      </p:bgPr>
    </p:bg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7" name="Google Shape;157;p16"/>
          <p:cNvCxnSpPr/>
          <p:nvPr/>
        </p:nvCxnSpPr>
        <p:spPr>
          <a:xfrm flipH="1">
            <a:off x="1045959" y="2213783"/>
            <a:ext cx="2136" cy="1828800"/>
          </a:xfrm>
          <a:prstGeom prst="straightConnector1">
            <a:avLst/>
          </a:prstGeom>
          <a:noFill/>
          <a:ln w="1651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58" name="Google Shape;158;p16"/>
          <p:cNvCxnSpPr/>
          <p:nvPr/>
        </p:nvCxnSpPr>
        <p:spPr>
          <a:xfrm flipH="1">
            <a:off x="6180493" y="2213783"/>
            <a:ext cx="11102" cy="1828800"/>
          </a:xfrm>
          <a:prstGeom prst="straightConnector1">
            <a:avLst/>
          </a:prstGeom>
          <a:noFill/>
          <a:ln w="1651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59" name="Google Shape;159;p16"/>
          <p:cNvCxnSpPr/>
          <p:nvPr/>
        </p:nvCxnSpPr>
        <p:spPr>
          <a:xfrm flipH="1">
            <a:off x="8745623" y="3904712"/>
            <a:ext cx="2136" cy="1828800"/>
          </a:xfrm>
          <a:prstGeom prst="straightConnector1">
            <a:avLst/>
          </a:prstGeom>
          <a:noFill/>
          <a:ln w="1651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60" name="Google Shape;160;p16"/>
          <p:cNvCxnSpPr/>
          <p:nvPr/>
        </p:nvCxnSpPr>
        <p:spPr>
          <a:xfrm flipH="1">
            <a:off x="3611089" y="3895941"/>
            <a:ext cx="2136" cy="1828800"/>
          </a:xfrm>
          <a:prstGeom prst="straightConnector1">
            <a:avLst/>
          </a:prstGeom>
          <a:noFill/>
          <a:ln w="1651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61" name="Google Shape;161;p16"/>
          <p:cNvSpPr txBox="1"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Franklin Gothic"/>
              <a:buNone/>
              <a:defRPr sz="4400" b="1" i="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62" name="Google Shape;162;p16"/>
          <p:cNvSpPr txBox="1">
            <a:spLocks noGrp="1"/>
          </p:cNvSpPr>
          <p:nvPr>
            <p:ph type="body" idx="1"/>
          </p:nvPr>
        </p:nvSpPr>
        <p:spPr>
          <a:xfrm>
            <a:off x="1296955" y="2934856"/>
            <a:ext cx="21336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3" name="Google Shape;163;p16"/>
          <p:cNvSpPr txBox="1">
            <a:spLocks noGrp="1"/>
          </p:cNvSpPr>
          <p:nvPr>
            <p:ph type="body" idx="2"/>
          </p:nvPr>
        </p:nvSpPr>
        <p:spPr>
          <a:xfrm>
            <a:off x="1296955" y="2568686"/>
            <a:ext cx="2133600" cy="205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0" i="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4" name="Google Shape;164;p16"/>
          <p:cNvSpPr txBox="1">
            <a:spLocks noGrp="1"/>
          </p:cNvSpPr>
          <p:nvPr>
            <p:ph type="body" idx="3"/>
          </p:nvPr>
        </p:nvSpPr>
        <p:spPr>
          <a:xfrm>
            <a:off x="3897799" y="5087328"/>
            <a:ext cx="21336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5" name="Google Shape;165;p16"/>
          <p:cNvSpPr txBox="1">
            <a:spLocks noGrp="1"/>
          </p:cNvSpPr>
          <p:nvPr>
            <p:ph type="body" idx="4"/>
          </p:nvPr>
        </p:nvSpPr>
        <p:spPr>
          <a:xfrm>
            <a:off x="3897799" y="4701908"/>
            <a:ext cx="2133600" cy="205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6" name="Google Shape;166;p16"/>
          <p:cNvSpPr txBox="1">
            <a:spLocks noGrp="1"/>
          </p:cNvSpPr>
          <p:nvPr>
            <p:ph type="body" idx="5"/>
          </p:nvPr>
        </p:nvSpPr>
        <p:spPr>
          <a:xfrm>
            <a:off x="9001711" y="5087328"/>
            <a:ext cx="21336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7" name="Google Shape;167;p16"/>
          <p:cNvSpPr txBox="1">
            <a:spLocks noGrp="1"/>
          </p:cNvSpPr>
          <p:nvPr>
            <p:ph type="body" idx="6"/>
          </p:nvPr>
        </p:nvSpPr>
        <p:spPr>
          <a:xfrm>
            <a:off x="9001711" y="4701908"/>
            <a:ext cx="2133600" cy="205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8" name="Google Shape;168;p16"/>
          <p:cNvSpPr txBox="1">
            <a:spLocks noGrp="1"/>
          </p:cNvSpPr>
          <p:nvPr>
            <p:ph type="body" idx="7"/>
          </p:nvPr>
        </p:nvSpPr>
        <p:spPr>
          <a:xfrm>
            <a:off x="6438143" y="2934856"/>
            <a:ext cx="21336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9" name="Google Shape;169;p16"/>
          <p:cNvSpPr txBox="1">
            <a:spLocks noGrp="1"/>
          </p:cNvSpPr>
          <p:nvPr>
            <p:ph type="body" idx="8"/>
          </p:nvPr>
        </p:nvSpPr>
        <p:spPr>
          <a:xfrm>
            <a:off x="6438143" y="2568686"/>
            <a:ext cx="2133600" cy="205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0" i="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0" name="Google Shape;170;p16"/>
          <p:cNvCxnSpPr/>
          <p:nvPr/>
        </p:nvCxnSpPr>
        <p:spPr>
          <a:xfrm>
            <a:off x="967689" y="3968780"/>
            <a:ext cx="10275477" cy="0"/>
          </a:xfrm>
          <a:prstGeom prst="straightConnector1">
            <a:avLst/>
          </a:prstGeom>
          <a:noFill/>
          <a:ln w="165100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71" name="Google Shape;171;p16"/>
          <p:cNvSpPr/>
          <p:nvPr/>
        </p:nvSpPr>
        <p:spPr>
          <a:xfrm>
            <a:off x="964323" y="3883241"/>
            <a:ext cx="163271" cy="163271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72" name="Google Shape;172;p16"/>
          <p:cNvSpPr/>
          <p:nvPr/>
        </p:nvSpPr>
        <p:spPr>
          <a:xfrm>
            <a:off x="3531590" y="3892012"/>
            <a:ext cx="163271" cy="163271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73" name="Google Shape;173;p16"/>
          <p:cNvSpPr/>
          <p:nvPr/>
        </p:nvSpPr>
        <p:spPr>
          <a:xfrm>
            <a:off x="6098857" y="3883241"/>
            <a:ext cx="163271" cy="163271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74" name="Google Shape;174;p16"/>
          <p:cNvSpPr/>
          <p:nvPr/>
        </p:nvSpPr>
        <p:spPr>
          <a:xfrm>
            <a:off x="8666124" y="3892012"/>
            <a:ext cx="163271" cy="163271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75" name="Google Shape;175;p16"/>
          <p:cNvSpPr txBox="1">
            <a:spLocks noGrp="1"/>
          </p:cNvSpPr>
          <p:nvPr>
            <p:ph type="dt" idx="10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16"/>
          <p:cNvSpPr txBox="1">
            <a:spLocks noGrp="1"/>
          </p:cNvSpPr>
          <p:nvPr>
            <p:ph type="ftr" idx="11"/>
          </p:nvPr>
        </p:nvSpPr>
        <p:spPr>
          <a:xfrm>
            <a:off x="1494790" y="6332220"/>
            <a:ext cx="149733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16"/>
          <p:cNvSpPr txBox="1">
            <a:spLocks noGrp="1"/>
          </p:cNvSpPr>
          <p:nvPr>
            <p:ph type="sldNum" idx="12"/>
          </p:nvPr>
        </p:nvSpPr>
        <p:spPr>
          <a:xfrm>
            <a:off x="971550" y="6332220"/>
            <a:ext cx="52324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3768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orient="horz" pos="1512">
          <p15:clr>
            <a:srgbClr val="FBAE40"/>
          </p15:clr>
        </p15:guide>
        <p15:guide id="11" orient="horz" pos="2832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l">
  <p:cSld name="3 col">
    <p:bg>
      <p:bgPr>
        <a:solidFill>
          <a:schemeClr val="lt1"/>
        </a:solidFill>
        <a:effectLst/>
      </p:bgPr>
    </p:bg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" name="Google Shape;179;p18"/>
          <p:cNvGrpSpPr/>
          <p:nvPr/>
        </p:nvGrpSpPr>
        <p:grpSpPr>
          <a:xfrm rot="5400000" flipH="1">
            <a:off x="0" y="3900132"/>
            <a:ext cx="2959226" cy="2959226"/>
            <a:chOff x="0" y="12289"/>
            <a:chExt cx="3550" cy="3551"/>
          </a:xfrm>
        </p:grpSpPr>
        <p:sp>
          <p:nvSpPr>
            <p:cNvPr id="180" name="Google Shape;180;p18"/>
            <p:cNvSpPr/>
            <p:nvPr/>
          </p:nvSpPr>
          <p:spPr>
            <a:xfrm>
              <a:off x="0" y="12289"/>
              <a:ext cx="1789" cy="2386"/>
            </a:xfrm>
            <a:custGeom>
              <a:avLst/>
              <a:gdLst/>
              <a:ahLst/>
              <a:cxnLst/>
              <a:rect l="l" t="t" r="r" b="b"/>
              <a:pathLst>
                <a:path w="1789" h="2386" extrusionOk="0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81" name="Google Shape;181;p18"/>
            <p:cNvSpPr/>
            <p:nvPr/>
          </p:nvSpPr>
          <p:spPr>
            <a:xfrm>
              <a:off x="0" y="14678"/>
              <a:ext cx="1162" cy="1162"/>
            </a:xfrm>
            <a:custGeom>
              <a:avLst/>
              <a:gdLst/>
              <a:ahLst/>
              <a:cxnLst/>
              <a:rect l="l" t="t" r="r" b="b"/>
              <a:pathLst>
                <a:path w="1162" h="1162" extrusionOk="0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82" name="Google Shape;182;p18"/>
            <p:cNvSpPr/>
            <p:nvPr/>
          </p:nvSpPr>
          <p:spPr>
            <a:xfrm>
              <a:off x="1221" y="14675"/>
              <a:ext cx="2329" cy="1165"/>
            </a:xfrm>
            <a:custGeom>
              <a:avLst/>
              <a:gdLst/>
              <a:ahLst/>
              <a:cxnLst/>
              <a:rect l="l" t="t" r="r" b="b"/>
              <a:pathLst>
                <a:path w="2329" h="1165" extrusionOk="0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sp>
        <p:nvSpPr>
          <p:cNvPr id="183" name="Google Shape;183;p18"/>
          <p:cNvSpPr txBox="1"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Franklin Gothic"/>
              <a:buNone/>
              <a:defRPr sz="4400" b="1" i="0"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cxnSp>
        <p:nvCxnSpPr>
          <p:cNvPr id="184" name="Google Shape;184;p18"/>
          <p:cNvCxnSpPr/>
          <p:nvPr/>
        </p:nvCxnSpPr>
        <p:spPr>
          <a:xfrm>
            <a:off x="952500" y="1939108"/>
            <a:ext cx="2133600" cy="3992"/>
          </a:xfrm>
          <a:prstGeom prst="straightConnector1">
            <a:avLst/>
          </a:prstGeom>
          <a:noFill/>
          <a:ln w="1016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85" name="Google Shape;185;p18"/>
          <p:cNvSpPr txBox="1">
            <a:spLocks noGrp="1"/>
          </p:cNvSpPr>
          <p:nvPr>
            <p:ph type="body" idx="1"/>
          </p:nvPr>
        </p:nvSpPr>
        <p:spPr>
          <a:xfrm>
            <a:off x="952500" y="2300156"/>
            <a:ext cx="3036477" cy="404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6" name="Google Shape;186;p18"/>
          <p:cNvSpPr txBox="1">
            <a:spLocks noGrp="1"/>
          </p:cNvSpPr>
          <p:nvPr>
            <p:ph type="body" idx="2"/>
          </p:nvPr>
        </p:nvSpPr>
        <p:spPr>
          <a:xfrm>
            <a:off x="952500" y="2799146"/>
            <a:ext cx="3036477" cy="1942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30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7" name="Google Shape;187;p18"/>
          <p:cNvSpPr txBox="1">
            <a:spLocks noGrp="1"/>
          </p:cNvSpPr>
          <p:nvPr>
            <p:ph type="body" idx="3"/>
          </p:nvPr>
        </p:nvSpPr>
        <p:spPr>
          <a:xfrm>
            <a:off x="4569372" y="2300156"/>
            <a:ext cx="3036477" cy="404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8" name="Google Shape;188;p18"/>
          <p:cNvSpPr txBox="1">
            <a:spLocks noGrp="1"/>
          </p:cNvSpPr>
          <p:nvPr>
            <p:ph type="body" idx="4"/>
          </p:nvPr>
        </p:nvSpPr>
        <p:spPr>
          <a:xfrm>
            <a:off x="4569372" y="2799146"/>
            <a:ext cx="3050628" cy="1942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30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9" name="Google Shape;189;p18"/>
          <p:cNvSpPr txBox="1">
            <a:spLocks noGrp="1"/>
          </p:cNvSpPr>
          <p:nvPr>
            <p:ph type="body" idx="5"/>
          </p:nvPr>
        </p:nvSpPr>
        <p:spPr>
          <a:xfrm>
            <a:off x="8187017" y="2300156"/>
            <a:ext cx="3036477" cy="404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0" name="Google Shape;190;p18"/>
          <p:cNvSpPr txBox="1">
            <a:spLocks noGrp="1"/>
          </p:cNvSpPr>
          <p:nvPr>
            <p:ph type="body" idx="6"/>
          </p:nvPr>
        </p:nvSpPr>
        <p:spPr>
          <a:xfrm>
            <a:off x="8187017" y="2799146"/>
            <a:ext cx="3036477" cy="1942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30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1" name="Google Shape;191;p18"/>
          <p:cNvCxnSpPr/>
          <p:nvPr/>
        </p:nvCxnSpPr>
        <p:spPr>
          <a:xfrm>
            <a:off x="4569372" y="1939108"/>
            <a:ext cx="2133600" cy="3992"/>
          </a:xfrm>
          <a:prstGeom prst="straightConnector1">
            <a:avLst/>
          </a:prstGeom>
          <a:noFill/>
          <a:ln w="1016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92" name="Google Shape;192;p18"/>
          <p:cNvCxnSpPr/>
          <p:nvPr/>
        </p:nvCxnSpPr>
        <p:spPr>
          <a:xfrm>
            <a:off x="8187017" y="1939108"/>
            <a:ext cx="2133600" cy="3992"/>
          </a:xfrm>
          <a:prstGeom prst="straightConnector1">
            <a:avLst/>
          </a:prstGeom>
          <a:noFill/>
          <a:ln w="1016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93" name="Google Shape;193;p18"/>
          <p:cNvSpPr txBox="1">
            <a:spLocks noGrp="1"/>
          </p:cNvSpPr>
          <p:nvPr>
            <p:ph type="dt" idx="10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4" name="Google Shape;194;p18"/>
          <p:cNvSpPr txBox="1">
            <a:spLocks noGrp="1"/>
          </p:cNvSpPr>
          <p:nvPr>
            <p:ph type="ftr" idx="11"/>
          </p:nvPr>
        </p:nvSpPr>
        <p:spPr>
          <a:xfrm>
            <a:off x="1494790" y="6332220"/>
            <a:ext cx="149733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5" name="Google Shape;195;p18"/>
          <p:cNvSpPr txBox="1">
            <a:spLocks noGrp="1"/>
          </p:cNvSpPr>
          <p:nvPr>
            <p:ph type="sldNum" idx="12"/>
          </p:nvPr>
        </p:nvSpPr>
        <p:spPr>
          <a:xfrm>
            <a:off x="971550" y="6332220"/>
            <a:ext cx="52324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520">
          <p15:clr>
            <a:srgbClr val="FBAE40"/>
          </p15:clr>
        </p15:guide>
        <p15:guide id="4" pos="5160">
          <p15:clr>
            <a:srgbClr val="FBAE40"/>
          </p15:clr>
        </p15:guide>
        <p15:guide id="5" orient="horz" pos="1224">
          <p15:clr>
            <a:srgbClr val="FBAE40"/>
          </p15:clr>
        </p15:guide>
        <p15:guide id="6" orient="horz" pos="1440">
          <p15:clr>
            <a:srgbClr val="FBAE40"/>
          </p15:clr>
        </p15:guide>
        <p15:guide id="7" orient="horz" pos="552">
          <p15:clr>
            <a:srgbClr val="FBAE40"/>
          </p15:clr>
        </p15:guide>
        <p15:guide id="8" pos="4800">
          <p15:clr>
            <a:srgbClr val="FBAE40"/>
          </p15:clr>
        </p15:guide>
        <p15:guide id="9" pos="2880">
          <p15:clr>
            <a:srgbClr val="FBAE40"/>
          </p15:clr>
        </p15:guide>
        <p15:guide id="10" orient="horz" pos="1752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 You">
  <p:cSld name="Thank You">
    <p:bg>
      <p:bgPr>
        <a:solidFill>
          <a:schemeClr val="lt1"/>
        </a:solidFill>
        <a:effectLst/>
      </p:bgPr>
    </p:bg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9"/>
          <p:cNvSpPr txBox="1">
            <a:spLocks noGrp="1"/>
          </p:cNvSpPr>
          <p:nvPr>
            <p:ph type="body" idx="1"/>
          </p:nvPr>
        </p:nvSpPr>
        <p:spPr>
          <a:xfrm>
            <a:off x="6896100" y="5102063"/>
            <a:ext cx="4914900" cy="588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 b="0" i="0">
                <a:solidFill>
                  <a:schemeClr val="lt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8" name="Google Shape;198;p19"/>
          <p:cNvSpPr txBox="1">
            <a:spLocks noGrp="1"/>
          </p:cNvSpPr>
          <p:nvPr>
            <p:ph type="subTitle" idx="2"/>
          </p:nvPr>
        </p:nvSpPr>
        <p:spPr>
          <a:xfrm>
            <a:off x="6907623" y="3591098"/>
            <a:ext cx="4903377" cy="1057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0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99" name="Google Shape;199;p19"/>
          <p:cNvSpPr txBox="1">
            <a:spLocks noGrp="1"/>
          </p:cNvSpPr>
          <p:nvPr>
            <p:ph type="title"/>
          </p:nvPr>
        </p:nvSpPr>
        <p:spPr>
          <a:xfrm>
            <a:off x="6907623" y="2173658"/>
            <a:ext cx="4903377" cy="610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Franklin Gothic"/>
              <a:buNone/>
              <a:defRPr sz="4400" b="1" i="0"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cxnSp>
        <p:nvCxnSpPr>
          <p:cNvPr id="200" name="Google Shape;200;p19"/>
          <p:cNvCxnSpPr/>
          <p:nvPr/>
        </p:nvCxnSpPr>
        <p:spPr>
          <a:xfrm>
            <a:off x="6896100" y="3233703"/>
            <a:ext cx="2133600" cy="3992"/>
          </a:xfrm>
          <a:prstGeom prst="straightConnector1">
            <a:avLst/>
          </a:prstGeom>
          <a:noFill/>
          <a:ln w="1016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01" name="Google Shape;201;p19"/>
          <p:cNvSpPr>
            <a:spLocks noGrp="1"/>
          </p:cNvSpPr>
          <p:nvPr>
            <p:ph type="pic" idx="3"/>
          </p:nvPr>
        </p:nvSpPr>
        <p:spPr>
          <a:xfrm>
            <a:off x="0" y="0"/>
            <a:ext cx="6096000" cy="68580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202" name="Google Shape;202;p19"/>
          <p:cNvGrpSpPr/>
          <p:nvPr/>
        </p:nvGrpSpPr>
        <p:grpSpPr>
          <a:xfrm rot="10800000">
            <a:off x="8870040" y="0"/>
            <a:ext cx="3325208" cy="3325208"/>
            <a:chOff x="0" y="12289"/>
            <a:chExt cx="3550" cy="3551"/>
          </a:xfrm>
        </p:grpSpPr>
        <p:sp>
          <p:nvSpPr>
            <p:cNvPr id="203" name="Google Shape;203;p19"/>
            <p:cNvSpPr/>
            <p:nvPr/>
          </p:nvSpPr>
          <p:spPr>
            <a:xfrm>
              <a:off x="0" y="12289"/>
              <a:ext cx="1789" cy="2386"/>
            </a:xfrm>
            <a:custGeom>
              <a:avLst/>
              <a:gdLst/>
              <a:ahLst/>
              <a:cxnLst/>
              <a:rect l="l" t="t" r="r" b="b"/>
              <a:pathLst>
                <a:path w="1789" h="2386" extrusionOk="0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204" name="Google Shape;204;p19"/>
            <p:cNvSpPr/>
            <p:nvPr/>
          </p:nvSpPr>
          <p:spPr>
            <a:xfrm>
              <a:off x="0" y="14678"/>
              <a:ext cx="1162" cy="1162"/>
            </a:xfrm>
            <a:custGeom>
              <a:avLst/>
              <a:gdLst/>
              <a:ahLst/>
              <a:cxnLst/>
              <a:rect l="l" t="t" r="r" b="b"/>
              <a:pathLst>
                <a:path w="1162" h="1162" extrusionOk="0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205" name="Google Shape;205;p19"/>
            <p:cNvSpPr/>
            <p:nvPr/>
          </p:nvSpPr>
          <p:spPr>
            <a:xfrm>
              <a:off x="1221" y="14675"/>
              <a:ext cx="2329" cy="1165"/>
            </a:xfrm>
            <a:custGeom>
              <a:avLst/>
              <a:gdLst/>
              <a:ahLst/>
              <a:cxnLst/>
              <a:rect l="l" t="t" r="r" b="b"/>
              <a:pathLst>
                <a:path w="2329" h="1165" extrusionOk="0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solidFill>
          <a:schemeClr val="lt1"/>
        </a:solid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4"/>
          <p:cNvSpPr txBox="1">
            <a:spLocks noGrp="1"/>
          </p:cNvSpPr>
          <p:nvPr>
            <p:ph type="title"/>
          </p:nvPr>
        </p:nvSpPr>
        <p:spPr>
          <a:xfrm>
            <a:off x="964022" y="2476500"/>
            <a:ext cx="7132320" cy="32899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bre Franklin"/>
              <a:buNone/>
              <a:defRPr sz="2800" b="0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5" name="Google Shape;25;p14"/>
          <p:cNvSpPr txBox="1"/>
          <p:nvPr/>
        </p:nvSpPr>
        <p:spPr>
          <a:xfrm>
            <a:off x="699948" y="548291"/>
            <a:ext cx="1589372" cy="3170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0"/>
              <a:buFont typeface="Arial"/>
              <a:buNone/>
            </a:pPr>
            <a:r>
              <a:rPr lang="en-US" sz="20000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“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6" name="Google Shape;26;p14"/>
          <p:cNvGrpSpPr/>
          <p:nvPr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27" name="Google Shape;27;p14"/>
            <p:cNvSpPr/>
            <p:nvPr/>
          </p:nvSpPr>
          <p:spPr>
            <a:xfrm>
              <a:off x="5612972" y="1"/>
              <a:ext cx="4408998" cy="3672246"/>
            </a:xfrm>
            <a:custGeom>
              <a:avLst/>
              <a:gdLst/>
              <a:ahLst/>
              <a:cxnLst/>
              <a:rect l="l" t="t" r="r" b="b"/>
              <a:pathLst>
                <a:path w="3578" h="2980" extrusionOk="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28" name="Google Shape;28;p14"/>
            <p:cNvSpPr/>
            <p:nvPr/>
          </p:nvSpPr>
          <p:spPr>
            <a:xfrm>
              <a:off x="6341233" y="1463970"/>
              <a:ext cx="2208196" cy="2208277"/>
            </a:xfrm>
            <a:custGeom>
              <a:avLst/>
              <a:gdLst/>
              <a:ahLst/>
              <a:cxnLst/>
              <a:rect l="l" t="t" r="r" b="b"/>
              <a:pathLst>
                <a:path w="1792" h="1792" extrusionOk="0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29" name="Google Shape;29;p14"/>
            <p:cNvSpPr/>
            <p:nvPr/>
          </p:nvSpPr>
          <p:spPr>
            <a:xfrm>
              <a:off x="8555590" y="1"/>
              <a:ext cx="1457754" cy="729520"/>
            </a:xfrm>
            <a:custGeom>
              <a:avLst/>
              <a:gdLst/>
              <a:ahLst/>
              <a:cxnLst/>
              <a:rect l="l" t="t" r="r" b="b"/>
              <a:pathLst>
                <a:path w="1183" h="592" extrusionOk="0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30" name="Google Shape;30;p14"/>
            <p:cNvSpPr/>
            <p:nvPr/>
          </p:nvSpPr>
          <p:spPr>
            <a:xfrm>
              <a:off x="7076887" y="728289"/>
              <a:ext cx="2208196" cy="2208277"/>
            </a:xfrm>
            <a:custGeom>
              <a:avLst/>
              <a:gdLst/>
              <a:ahLst/>
              <a:cxnLst/>
              <a:rect l="l" t="t" r="r" b="b"/>
              <a:pathLst>
                <a:path w="1792" h="1792" extrusionOk="0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31" name="Google Shape;31;p14"/>
            <p:cNvSpPr/>
            <p:nvPr/>
          </p:nvSpPr>
          <p:spPr>
            <a:xfrm>
              <a:off x="9285083" y="728289"/>
              <a:ext cx="2943850" cy="2943958"/>
            </a:xfrm>
            <a:custGeom>
              <a:avLst/>
              <a:gdLst/>
              <a:ahLst/>
              <a:cxnLst/>
              <a:rect l="l" t="t" r="r" b="b"/>
              <a:pathLst>
                <a:path w="2389" h="2389" extrusionOk="0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grpSp>
        <p:nvGrpSpPr>
          <p:cNvPr id="32" name="Google Shape;32;p14"/>
          <p:cNvGrpSpPr/>
          <p:nvPr/>
        </p:nvGrpSpPr>
        <p:grpSpPr>
          <a:xfrm rot="5400000" flipH="1">
            <a:off x="0" y="3900132"/>
            <a:ext cx="2959226" cy="2959226"/>
            <a:chOff x="0" y="12289"/>
            <a:chExt cx="3550" cy="3551"/>
          </a:xfrm>
        </p:grpSpPr>
        <p:sp>
          <p:nvSpPr>
            <p:cNvPr id="33" name="Google Shape;33;p14"/>
            <p:cNvSpPr/>
            <p:nvPr/>
          </p:nvSpPr>
          <p:spPr>
            <a:xfrm>
              <a:off x="0" y="12289"/>
              <a:ext cx="1789" cy="2386"/>
            </a:xfrm>
            <a:custGeom>
              <a:avLst/>
              <a:gdLst/>
              <a:ahLst/>
              <a:cxnLst/>
              <a:rect l="l" t="t" r="r" b="b"/>
              <a:pathLst>
                <a:path w="1789" h="2386" extrusionOk="0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34" name="Google Shape;34;p14"/>
            <p:cNvSpPr/>
            <p:nvPr/>
          </p:nvSpPr>
          <p:spPr>
            <a:xfrm>
              <a:off x="0" y="14678"/>
              <a:ext cx="1162" cy="1162"/>
            </a:xfrm>
            <a:custGeom>
              <a:avLst/>
              <a:gdLst/>
              <a:ahLst/>
              <a:cxnLst/>
              <a:rect l="l" t="t" r="r" b="b"/>
              <a:pathLst>
                <a:path w="1162" h="1162" extrusionOk="0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35" name="Google Shape;35;p14"/>
            <p:cNvSpPr/>
            <p:nvPr/>
          </p:nvSpPr>
          <p:spPr>
            <a:xfrm>
              <a:off x="1221" y="14675"/>
              <a:ext cx="2329" cy="1165"/>
            </a:xfrm>
            <a:custGeom>
              <a:avLst/>
              <a:gdLst/>
              <a:ahLst/>
              <a:cxnLst/>
              <a:rect l="l" t="t" r="r" b="b"/>
              <a:pathLst>
                <a:path w="2329" h="1165" extrusionOk="0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560">
          <p15:clr>
            <a:srgbClr val="FBAE40"/>
          </p15:clr>
        </p15:guide>
        <p15:guide id="8" orient="horz" pos="1752">
          <p15:clr>
            <a:srgbClr val="FBAE40"/>
          </p15:clr>
        </p15:guide>
        <p15:guide id="9" orient="horz" pos="1248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roduction">
  <p:cSld name="Introduction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oogle Shape;37;p8"/>
          <p:cNvGrpSpPr/>
          <p:nvPr/>
        </p:nvGrpSpPr>
        <p:grpSpPr>
          <a:xfrm rot="5400000" flipH="1">
            <a:off x="0" y="3900132"/>
            <a:ext cx="2959226" cy="2959226"/>
            <a:chOff x="0" y="12289"/>
            <a:chExt cx="3550" cy="3551"/>
          </a:xfrm>
        </p:grpSpPr>
        <p:sp>
          <p:nvSpPr>
            <p:cNvPr id="38" name="Google Shape;38;p8"/>
            <p:cNvSpPr/>
            <p:nvPr/>
          </p:nvSpPr>
          <p:spPr>
            <a:xfrm>
              <a:off x="0" y="12289"/>
              <a:ext cx="1789" cy="2386"/>
            </a:xfrm>
            <a:custGeom>
              <a:avLst/>
              <a:gdLst/>
              <a:ahLst/>
              <a:cxnLst/>
              <a:rect l="l" t="t" r="r" b="b"/>
              <a:pathLst>
                <a:path w="1789" h="2386" extrusionOk="0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39" name="Google Shape;39;p8"/>
            <p:cNvSpPr/>
            <p:nvPr/>
          </p:nvSpPr>
          <p:spPr>
            <a:xfrm>
              <a:off x="0" y="14678"/>
              <a:ext cx="1162" cy="1162"/>
            </a:xfrm>
            <a:custGeom>
              <a:avLst/>
              <a:gdLst/>
              <a:ahLst/>
              <a:cxnLst/>
              <a:rect l="l" t="t" r="r" b="b"/>
              <a:pathLst>
                <a:path w="1162" h="1162" extrusionOk="0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40" name="Google Shape;40;p8"/>
            <p:cNvSpPr/>
            <p:nvPr/>
          </p:nvSpPr>
          <p:spPr>
            <a:xfrm>
              <a:off x="1221" y="14675"/>
              <a:ext cx="2329" cy="1165"/>
            </a:xfrm>
            <a:custGeom>
              <a:avLst/>
              <a:gdLst/>
              <a:ahLst/>
              <a:cxnLst/>
              <a:rect l="l" t="t" r="r" b="b"/>
              <a:pathLst>
                <a:path w="2329" h="1165" extrusionOk="0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sp>
        <p:nvSpPr>
          <p:cNvPr id="41" name="Google Shape;41;p8"/>
          <p:cNvSpPr>
            <a:spLocks noGrp="1"/>
          </p:cNvSpPr>
          <p:nvPr>
            <p:ph type="pic" idx="2"/>
          </p:nvPr>
        </p:nvSpPr>
        <p:spPr>
          <a:xfrm>
            <a:off x="6096000" y="-22543"/>
            <a:ext cx="6096000" cy="6903086"/>
          </a:xfrm>
          <a:prstGeom prst="rect">
            <a:avLst/>
          </a:prstGeom>
          <a:noFill/>
          <a:ln>
            <a:noFill/>
          </a:ln>
        </p:spPr>
      </p:sp>
      <p:sp>
        <p:nvSpPr>
          <p:cNvPr id="42" name="Google Shape;42;p8"/>
          <p:cNvSpPr txBox="1"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Franklin Gothic"/>
              <a:buNone/>
              <a:defRPr sz="4400" b="1" i="0"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cxnSp>
        <p:nvCxnSpPr>
          <p:cNvPr id="43" name="Google Shape;43;p8"/>
          <p:cNvCxnSpPr/>
          <p:nvPr/>
        </p:nvCxnSpPr>
        <p:spPr>
          <a:xfrm>
            <a:off x="952500" y="1939108"/>
            <a:ext cx="2133600" cy="3992"/>
          </a:xfrm>
          <a:prstGeom prst="straightConnector1">
            <a:avLst/>
          </a:prstGeom>
          <a:noFill/>
          <a:ln w="1016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4" name="Google Shape;44;p8"/>
          <p:cNvSpPr txBox="1">
            <a:spLocks noGrp="1"/>
          </p:cNvSpPr>
          <p:nvPr>
            <p:ph type="body" idx="1"/>
          </p:nvPr>
        </p:nvSpPr>
        <p:spPr>
          <a:xfrm>
            <a:off x="952499" y="2289363"/>
            <a:ext cx="4572001" cy="2795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0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5" name="Google Shape;45;p8"/>
          <p:cNvSpPr txBox="1">
            <a:spLocks noGrp="1"/>
          </p:cNvSpPr>
          <p:nvPr>
            <p:ph type="dt" idx="10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8"/>
          <p:cNvSpPr txBox="1">
            <a:spLocks noGrp="1"/>
          </p:cNvSpPr>
          <p:nvPr>
            <p:ph type="ftr" idx="11"/>
          </p:nvPr>
        </p:nvSpPr>
        <p:spPr>
          <a:xfrm>
            <a:off x="1494790" y="6332220"/>
            <a:ext cx="149733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sldNum" idx="12"/>
          </p:nvPr>
        </p:nvSpPr>
        <p:spPr>
          <a:xfrm>
            <a:off x="971550" y="6332220"/>
            <a:ext cx="52324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3480">
          <p15:clr>
            <a:srgbClr val="FBAE40"/>
          </p15:clr>
        </p15:guide>
        <p15:guide id="3" orient="horz" pos="1440">
          <p15:clr>
            <a:srgbClr val="FBAE40"/>
          </p15:clr>
        </p15:guide>
        <p15:guide id="4" orient="horz" pos="1224">
          <p15:clr>
            <a:srgbClr val="FBAE40"/>
          </p15:clr>
        </p15:guide>
        <p15:guide id="5" orient="horz" pos="552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mmary ">
  <p:cSld name="Summary ">
    <p:bg>
      <p:bgPr>
        <a:solidFill>
          <a:schemeClr val="lt1"/>
        </a:soli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9"/>
          <p:cNvSpPr txBox="1"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Franklin Gothic"/>
              <a:buNone/>
              <a:defRPr sz="4400" b="1" i="0"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cxnSp>
        <p:nvCxnSpPr>
          <p:cNvPr id="65" name="Google Shape;65;p9"/>
          <p:cNvCxnSpPr/>
          <p:nvPr/>
        </p:nvCxnSpPr>
        <p:spPr>
          <a:xfrm>
            <a:off x="952500" y="1939108"/>
            <a:ext cx="2133600" cy="3992"/>
          </a:xfrm>
          <a:prstGeom prst="straightConnector1">
            <a:avLst/>
          </a:prstGeom>
          <a:noFill/>
          <a:ln w="1016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6" name="Google Shape;66;p9"/>
          <p:cNvSpPr txBox="1">
            <a:spLocks noGrp="1"/>
          </p:cNvSpPr>
          <p:nvPr>
            <p:ph type="body" idx="1"/>
          </p:nvPr>
        </p:nvSpPr>
        <p:spPr>
          <a:xfrm>
            <a:off x="952500" y="2656904"/>
            <a:ext cx="4838700" cy="574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67" name="Google Shape;67;p9"/>
          <p:cNvGrpSpPr/>
          <p:nvPr/>
        </p:nvGrpSpPr>
        <p:grpSpPr>
          <a:xfrm rot="10800000">
            <a:off x="8870040" y="0"/>
            <a:ext cx="3325208" cy="3325208"/>
            <a:chOff x="0" y="12289"/>
            <a:chExt cx="3550" cy="3551"/>
          </a:xfrm>
        </p:grpSpPr>
        <p:sp>
          <p:nvSpPr>
            <p:cNvPr id="68" name="Google Shape;68;p9"/>
            <p:cNvSpPr/>
            <p:nvPr/>
          </p:nvSpPr>
          <p:spPr>
            <a:xfrm>
              <a:off x="0" y="12289"/>
              <a:ext cx="1789" cy="2386"/>
            </a:xfrm>
            <a:custGeom>
              <a:avLst/>
              <a:gdLst/>
              <a:ahLst/>
              <a:cxnLst/>
              <a:rect l="l" t="t" r="r" b="b"/>
              <a:pathLst>
                <a:path w="1789" h="2386" extrusionOk="0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69" name="Google Shape;69;p9"/>
            <p:cNvSpPr/>
            <p:nvPr/>
          </p:nvSpPr>
          <p:spPr>
            <a:xfrm>
              <a:off x="0" y="14678"/>
              <a:ext cx="1162" cy="1162"/>
            </a:xfrm>
            <a:custGeom>
              <a:avLst/>
              <a:gdLst/>
              <a:ahLst/>
              <a:cxnLst/>
              <a:rect l="l" t="t" r="r" b="b"/>
              <a:pathLst>
                <a:path w="1162" h="1162" extrusionOk="0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70" name="Google Shape;70;p9"/>
            <p:cNvSpPr/>
            <p:nvPr/>
          </p:nvSpPr>
          <p:spPr>
            <a:xfrm>
              <a:off x="1221" y="14675"/>
              <a:ext cx="2329" cy="1165"/>
            </a:xfrm>
            <a:custGeom>
              <a:avLst/>
              <a:gdLst/>
              <a:ahLst/>
              <a:cxnLst/>
              <a:rect l="l" t="t" r="r" b="b"/>
              <a:pathLst>
                <a:path w="2329" h="1165" extrusionOk="0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sp>
        <p:nvSpPr>
          <p:cNvPr id="71" name="Google Shape;71;p9"/>
          <p:cNvSpPr txBox="1">
            <a:spLocks noGrp="1"/>
          </p:cNvSpPr>
          <p:nvPr>
            <p:ph type="body" idx="2"/>
          </p:nvPr>
        </p:nvSpPr>
        <p:spPr>
          <a:xfrm>
            <a:off x="952500" y="2286000"/>
            <a:ext cx="4838700" cy="315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 b="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2" name="Google Shape;72;p9"/>
          <p:cNvSpPr txBox="1">
            <a:spLocks noGrp="1"/>
          </p:cNvSpPr>
          <p:nvPr>
            <p:ph type="body" idx="3"/>
          </p:nvPr>
        </p:nvSpPr>
        <p:spPr>
          <a:xfrm>
            <a:off x="953655" y="3841846"/>
            <a:ext cx="4838700" cy="636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3" name="Google Shape;73;p9"/>
          <p:cNvSpPr txBox="1">
            <a:spLocks noGrp="1"/>
          </p:cNvSpPr>
          <p:nvPr>
            <p:ph type="body" idx="4"/>
          </p:nvPr>
        </p:nvSpPr>
        <p:spPr>
          <a:xfrm>
            <a:off x="953655" y="3470942"/>
            <a:ext cx="4838700" cy="315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 b="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4" name="Google Shape;74;p9"/>
          <p:cNvSpPr txBox="1">
            <a:spLocks noGrp="1"/>
          </p:cNvSpPr>
          <p:nvPr>
            <p:ph type="body" idx="5"/>
          </p:nvPr>
        </p:nvSpPr>
        <p:spPr>
          <a:xfrm>
            <a:off x="952500" y="5017901"/>
            <a:ext cx="4838700" cy="908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5" name="Google Shape;75;p9"/>
          <p:cNvSpPr txBox="1">
            <a:spLocks noGrp="1"/>
          </p:cNvSpPr>
          <p:nvPr>
            <p:ph type="body" idx="6"/>
          </p:nvPr>
        </p:nvSpPr>
        <p:spPr>
          <a:xfrm>
            <a:off x="952500" y="4646997"/>
            <a:ext cx="4838700" cy="315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 b="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6" name="Google Shape;76;p9"/>
          <p:cNvSpPr txBox="1">
            <a:spLocks noGrp="1"/>
          </p:cNvSpPr>
          <p:nvPr>
            <p:ph type="body" idx="7"/>
          </p:nvPr>
        </p:nvSpPr>
        <p:spPr>
          <a:xfrm>
            <a:off x="6399647" y="2656904"/>
            <a:ext cx="4838700" cy="574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7" name="Google Shape;77;p9"/>
          <p:cNvSpPr txBox="1">
            <a:spLocks noGrp="1"/>
          </p:cNvSpPr>
          <p:nvPr>
            <p:ph type="body" idx="8"/>
          </p:nvPr>
        </p:nvSpPr>
        <p:spPr>
          <a:xfrm>
            <a:off x="6399647" y="2286000"/>
            <a:ext cx="4838700" cy="315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 b="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8" name="Google Shape;78;p9"/>
          <p:cNvSpPr txBox="1">
            <a:spLocks noGrp="1"/>
          </p:cNvSpPr>
          <p:nvPr>
            <p:ph type="body" idx="9"/>
          </p:nvPr>
        </p:nvSpPr>
        <p:spPr>
          <a:xfrm>
            <a:off x="6399647" y="3841846"/>
            <a:ext cx="4838700" cy="908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9" name="Google Shape;79;p9"/>
          <p:cNvSpPr txBox="1">
            <a:spLocks noGrp="1"/>
          </p:cNvSpPr>
          <p:nvPr>
            <p:ph type="body" idx="13"/>
          </p:nvPr>
        </p:nvSpPr>
        <p:spPr>
          <a:xfrm>
            <a:off x="6399647" y="3470942"/>
            <a:ext cx="4838700" cy="315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 b="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0" name="Google Shape;80;p9"/>
          <p:cNvSpPr txBox="1">
            <a:spLocks noGrp="1"/>
          </p:cNvSpPr>
          <p:nvPr>
            <p:ph type="dt" idx="10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9"/>
          <p:cNvSpPr txBox="1">
            <a:spLocks noGrp="1"/>
          </p:cNvSpPr>
          <p:nvPr>
            <p:ph type="ftr" idx="11"/>
          </p:nvPr>
        </p:nvSpPr>
        <p:spPr>
          <a:xfrm>
            <a:off x="1494790" y="6332220"/>
            <a:ext cx="149733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9"/>
          <p:cNvSpPr txBox="1">
            <a:spLocks noGrp="1"/>
          </p:cNvSpPr>
          <p:nvPr>
            <p:ph type="sldNum" idx="12"/>
          </p:nvPr>
        </p:nvSpPr>
        <p:spPr>
          <a:xfrm>
            <a:off x="971550" y="6332220"/>
            <a:ext cx="52324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Agenda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oogle Shape;84;p10"/>
          <p:cNvGrpSpPr/>
          <p:nvPr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85" name="Google Shape;85;p10"/>
            <p:cNvSpPr/>
            <p:nvPr/>
          </p:nvSpPr>
          <p:spPr>
            <a:xfrm>
              <a:off x="5612972" y="1"/>
              <a:ext cx="4408998" cy="3672246"/>
            </a:xfrm>
            <a:custGeom>
              <a:avLst/>
              <a:gdLst/>
              <a:ahLst/>
              <a:cxnLst/>
              <a:rect l="l" t="t" r="r" b="b"/>
              <a:pathLst>
                <a:path w="3578" h="2980" extrusionOk="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86" name="Google Shape;86;p10"/>
            <p:cNvSpPr/>
            <p:nvPr/>
          </p:nvSpPr>
          <p:spPr>
            <a:xfrm>
              <a:off x="6341233" y="1463970"/>
              <a:ext cx="2208196" cy="2208277"/>
            </a:xfrm>
            <a:custGeom>
              <a:avLst/>
              <a:gdLst/>
              <a:ahLst/>
              <a:cxnLst/>
              <a:rect l="l" t="t" r="r" b="b"/>
              <a:pathLst>
                <a:path w="1792" h="1792" extrusionOk="0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87" name="Google Shape;87;p10"/>
            <p:cNvSpPr/>
            <p:nvPr/>
          </p:nvSpPr>
          <p:spPr>
            <a:xfrm>
              <a:off x="8555590" y="1"/>
              <a:ext cx="1457754" cy="729520"/>
            </a:xfrm>
            <a:custGeom>
              <a:avLst/>
              <a:gdLst/>
              <a:ahLst/>
              <a:cxnLst/>
              <a:rect l="l" t="t" r="r" b="b"/>
              <a:pathLst>
                <a:path w="1183" h="592" extrusionOk="0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88" name="Google Shape;88;p10"/>
            <p:cNvSpPr/>
            <p:nvPr/>
          </p:nvSpPr>
          <p:spPr>
            <a:xfrm>
              <a:off x="7076887" y="728289"/>
              <a:ext cx="2208196" cy="2208277"/>
            </a:xfrm>
            <a:custGeom>
              <a:avLst/>
              <a:gdLst/>
              <a:ahLst/>
              <a:cxnLst/>
              <a:rect l="l" t="t" r="r" b="b"/>
              <a:pathLst>
                <a:path w="1792" h="1792" extrusionOk="0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89" name="Google Shape;89;p10"/>
            <p:cNvSpPr/>
            <p:nvPr/>
          </p:nvSpPr>
          <p:spPr>
            <a:xfrm>
              <a:off x="9285083" y="728289"/>
              <a:ext cx="2943850" cy="2943958"/>
            </a:xfrm>
            <a:custGeom>
              <a:avLst/>
              <a:gdLst/>
              <a:ahLst/>
              <a:cxnLst/>
              <a:rect l="l" t="t" r="r" b="b"/>
              <a:pathLst>
                <a:path w="2389" h="2389" extrusionOk="0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sp>
        <p:nvSpPr>
          <p:cNvPr id="90" name="Google Shape;90;p10"/>
          <p:cNvSpPr txBox="1"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Franklin Gothic"/>
              <a:buNone/>
              <a:defRPr sz="4400" b="1" i="0"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cxnSp>
        <p:nvCxnSpPr>
          <p:cNvPr id="91" name="Google Shape;91;p10"/>
          <p:cNvCxnSpPr/>
          <p:nvPr/>
        </p:nvCxnSpPr>
        <p:spPr>
          <a:xfrm>
            <a:off x="952500" y="1934655"/>
            <a:ext cx="2133600" cy="3992"/>
          </a:xfrm>
          <a:prstGeom prst="straightConnector1">
            <a:avLst/>
          </a:prstGeom>
          <a:noFill/>
          <a:ln w="1016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2" name="Google Shape;92;p10"/>
          <p:cNvSpPr txBox="1">
            <a:spLocks noGrp="1"/>
          </p:cNvSpPr>
          <p:nvPr>
            <p:ph type="body" idx="1"/>
          </p:nvPr>
        </p:nvSpPr>
        <p:spPr>
          <a:xfrm>
            <a:off x="952500" y="2818296"/>
            <a:ext cx="21336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3" name="Google Shape;93;p10"/>
          <p:cNvSpPr txBox="1">
            <a:spLocks noGrp="1"/>
          </p:cNvSpPr>
          <p:nvPr>
            <p:ph type="body" idx="2"/>
          </p:nvPr>
        </p:nvSpPr>
        <p:spPr>
          <a:xfrm>
            <a:off x="952500" y="2209800"/>
            <a:ext cx="2133600" cy="205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 b="0" i="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4" name="Google Shape;94;p10"/>
          <p:cNvCxnSpPr/>
          <p:nvPr/>
        </p:nvCxnSpPr>
        <p:spPr>
          <a:xfrm>
            <a:off x="3663043" y="1939108"/>
            <a:ext cx="2133600" cy="3992"/>
          </a:xfrm>
          <a:prstGeom prst="straightConnector1">
            <a:avLst/>
          </a:prstGeom>
          <a:noFill/>
          <a:ln w="1016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5" name="Google Shape;95;p10"/>
          <p:cNvSpPr txBox="1">
            <a:spLocks noGrp="1"/>
          </p:cNvSpPr>
          <p:nvPr>
            <p:ph type="body" idx="3"/>
          </p:nvPr>
        </p:nvSpPr>
        <p:spPr>
          <a:xfrm>
            <a:off x="3663042" y="2818296"/>
            <a:ext cx="212815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6" name="Google Shape;96;p10"/>
          <p:cNvSpPr txBox="1">
            <a:spLocks noGrp="1"/>
          </p:cNvSpPr>
          <p:nvPr>
            <p:ph type="body" idx="4"/>
          </p:nvPr>
        </p:nvSpPr>
        <p:spPr>
          <a:xfrm>
            <a:off x="3663042" y="2209800"/>
            <a:ext cx="2128157" cy="205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 b="0" i="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7" name="Google Shape;97;p10"/>
          <p:cNvCxnSpPr/>
          <p:nvPr/>
        </p:nvCxnSpPr>
        <p:spPr>
          <a:xfrm>
            <a:off x="952500" y="4248119"/>
            <a:ext cx="2133600" cy="3992"/>
          </a:xfrm>
          <a:prstGeom prst="straightConnector1">
            <a:avLst/>
          </a:prstGeom>
          <a:noFill/>
          <a:ln w="1016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8" name="Google Shape;98;p10"/>
          <p:cNvSpPr txBox="1">
            <a:spLocks noGrp="1"/>
          </p:cNvSpPr>
          <p:nvPr>
            <p:ph type="body" idx="5"/>
          </p:nvPr>
        </p:nvSpPr>
        <p:spPr>
          <a:xfrm>
            <a:off x="952500" y="5131299"/>
            <a:ext cx="21336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9" name="Google Shape;99;p10"/>
          <p:cNvSpPr txBox="1">
            <a:spLocks noGrp="1"/>
          </p:cNvSpPr>
          <p:nvPr>
            <p:ph type="body" idx="6"/>
          </p:nvPr>
        </p:nvSpPr>
        <p:spPr>
          <a:xfrm>
            <a:off x="952500" y="4522803"/>
            <a:ext cx="2133600" cy="205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 b="0" i="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00" name="Google Shape;100;p10"/>
          <p:cNvCxnSpPr/>
          <p:nvPr/>
        </p:nvCxnSpPr>
        <p:spPr>
          <a:xfrm>
            <a:off x="3663043" y="4252111"/>
            <a:ext cx="2133600" cy="3992"/>
          </a:xfrm>
          <a:prstGeom prst="straightConnector1">
            <a:avLst/>
          </a:prstGeom>
          <a:noFill/>
          <a:ln w="1016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01" name="Google Shape;101;p10"/>
          <p:cNvSpPr txBox="1">
            <a:spLocks noGrp="1"/>
          </p:cNvSpPr>
          <p:nvPr>
            <p:ph type="body" idx="7"/>
          </p:nvPr>
        </p:nvSpPr>
        <p:spPr>
          <a:xfrm>
            <a:off x="3663042" y="5131299"/>
            <a:ext cx="212815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2" name="Google Shape;102;p10"/>
          <p:cNvSpPr txBox="1">
            <a:spLocks noGrp="1"/>
          </p:cNvSpPr>
          <p:nvPr>
            <p:ph type="body" idx="8"/>
          </p:nvPr>
        </p:nvSpPr>
        <p:spPr>
          <a:xfrm>
            <a:off x="3663042" y="4522803"/>
            <a:ext cx="2128157" cy="205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 b="0" i="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03" name="Google Shape;103;p10"/>
          <p:cNvCxnSpPr/>
          <p:nvPr/>
        </p:nvCxnSpPr>
        <p:spPr>
          <a:xfrm>
            <a:off x="6367055" y="4252111"/>
            <a:ext cx="2133600" cy="3992"/>
          </a:xfrm>
          <a:prstGeom prst="straightConnector1">
            <a:avLst/>
          </a:prstGeom>
          <a:noFill/>
          <a:ln w="1016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04" name="Google Shape;104;p10"/>
          <p:cNvSpPr txBox="1">
            <a:spLocks noGrp="1"/>
          </p:cNvSpPr>
          <p:nvPr>
            <p:ph type="body" idx="9"/>
          </p:nvPr>
        </p:nvSpPr>
        <p:spPr>
          <a:xfrm>
            <a:off x="6367054" y="5131299"/>
            <a:ext cx="212924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5" name="Google Shape;105;p10"/>
          <p:cNvSpPr txBox="1">
            <a:spLocks noGrp="1"/>
          </p:cNvSpPr>
          <p:nvPr>
            <p:ph type="body" idx="13"/>
          </p:nvPr>
        </p:nvSpPr>
        <p:spPr>
          <a:xfrm>
            <a:off x="6367054" y="4522803"/>
            <a:ext cx="2129245" cy="205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 b="0" i="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6" name="Google Shape;106;p10"/>
          <p:cNvSpPr txBox="1">
            <a:spLocks noGrp="1"/>
          </p:cNvSpPr>
          <p:nvPr>
            <p:ph type="dt" idx="10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0"/>
          <p:cNvSpPr txBox="1">
            <a:spLocks noGrp="1"/>
          </p:cNvSpPr>
          <p:nvPr>
            <p:ph type="ftr" idx="11"/>
          </p:nvPr>
        </p:nvSpPr>
        <p:spPr>
          <a:xfrm>
            <a:off x="1494790" y="6332220"/>
            <a:ext cx="149733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0"/>
          <p:cNvSpPr txBox="1">
            <a:spLocks noGrp="1"/>
          </p:cNvSpPr>
          <p:nvPr>
            <p:ph type="sldNum" idx="12"/>
          </p:nvPr>
        </p:nvSpPr>
        <p:spPr>
          <a:xfrm>
            <a:off x="971550" y="6332220"/>
            <a:ext cx="52324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reak">
  <p:cSld name="Break">
    <p:bg>
      <p:bgPr>
        <a:solidFill>
          <a:schemeClr val="lt1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>
            <a:spLocks noGrp="1"/>
          </p:cNvSpPr>
          <p:nvPr>
            <p:ph type="pic" idx="2"/>
          </p:nvPr>
        </p:nvSpPr>
        <p:spPr>
          <a:xfrm>
            <a:off x="0" y="0"/>
            <a:ext cx="12191998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</p:sp>
      <p:sp>
        <p:nvSpPr>
          <p:cNvPr id="111" name="Google Shape;111;p11"/>
          <p:cNvSpPr txBox="1">
            <a:spLocks noGrp="1"/>
          </p:cNvSpPr>
          <p:nvPr>
            <p:ph type="title"/>
          </p:nvPr>
        </p:nvSpPr>
        <p:spPr>
          <a:xfrm>
            <a:off x="7193943" y="3045437"/>
            <a:ext cx="4941477" cy="610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Franklin Gothic"/>
              <a:buNone/>
              <a:defRPr sz="4100" b="1" i="0">
                <a:solidFill>
                  <a:schemeClr val="lt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cxnSp>
        <p:nvCxnSpPr>
          <p:cNvPr id="112" name="Google Shape;112;p11"/>
          <p:cNvCxnSpPr/>
          <p:nvPr/>
        </p:nvCxnSpPr>
        <p:spPr>
          <a:xfrm>
            <a:off x="7154721" y="4003877"/>
            <a:ext cx="2133600" cy="3992"/>
          </a:xfrm>
          <a:prstGeom prst="straightConnector1">
            <a:avLst/>
          </a:prstGeom>
          <a:noFill/>
          <a:ln w="1016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113" name="Google Shape;113;p11"/>
          <p:cNvGrpSpPr/>
          <p:nvPr/>
        </p:nvGrpSpPr>
        <p:grpSpPr>
          <a:xfrm rot="10800000">
            <a:off x="9509760" y="-3"/>
            <a:ext cx="2682238" cy="2682238"/>
            <a:chOff x="0" y="12289"/>
            <a:chExt cx="3550" cy="3551"/>
          </a:xfrm>
        </p:grpSpPr>
        <p:sp>
          <p:nvSpPr>
            <p:cNvPr id="114" name="Google Shape;114;p11"/>
            <p:cNvSpPr/>
            <p:nvPr/>
          </p:nvSpPr>
          <p:spPr>
            <a:xfrm>
              <a:off x="0" y="12289"/>
              <a:ext cx="1789" cy="2386"/>
            </a:xfrm>
            <a:custGeom>
              <a:avLst/>
              <a:gdLst/>
              <a:ahLst/>
              <a:cxnLst/>
              <a:rect l="l" t="t" r="r" b="b"/>
              <a:pathLst>
                <a:path w="1789" h="2386" extrusionOk="0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15" name="Google Shape;115;p11"/>
            <p:cNvSpPr/>
            <p:nvPr/>
          </p:nvSpPr>
          <p:spPr>
            <a:xfrm>
              <a:off x="0" y="14678"/>
              <a:ext cx="1162" cy="1162"/>
            </a:xfrm>
            <a:custGeom>
              <a:avLst/>
              <a:gdLst/>
              <a:ahLst/>
              <a:cxnLst/>
              <a:rect l="l" t="t" r="r" b="b"/>
              <a:pathLst>
                <a:path w="1162" h="1162" extrusionOk="0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16" name="Google Shape;116;p11"/>
            <p:cNvSpPr/>
            <p:nvPr/>
          </p:nvSpPr>
          <p:spPr>
            <a:xfrm>
              <a:off x="1221" y="14675"/>
              <a:ext cx="2329" cy="1165"/>
            </a:xfrm>
            <a:custGeom>
              <a:avLst/>
              <a:gdLst/>
              <a:ahLst/>
              <a:cxnLst/>
              <a:rect l="l" t="t" r="r" b="b"/>
              <a:pathLst>
                <a:path w="2329" h="1165" extrusionOk="0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104">
          <p15:clr>
            <a:srgbClr val="FBAE40"/>
          </p15:clr>
        </p15:guide>
        <p15:guide id="2" pos="4344">
          <p15:clr>
            <a:srgbClr val="FBAE40"/>
          </p15:clr>
        </p15:guide>
        <p15:guide id="3" pos="4560">
          <p15:clr>
            <a:srgbClr val="FBAE40"/>
          </p15:clr>
        </p15:guide>
        <p15:guide id="4" orient="horz" pos="1848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rt">
  <p:cSld name="Chart">
    <p:bg>
      <p:bgPr>
        <a:solidFill>
          <a:schemeClr val="lt1"/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2"/>
          <p:cNvSpPr>
            <a:spLocks noGrp="1"/>
          </p:cNvSpPr>
          <p:nvPr>
            <p:ph type="chart" idx="2"/>
          </p:nvPr>
        </p:nvSpPr>
        <p:spPr>
          <a:xfrm>
            <a:off x="952500" y="1939108"/>
            <a:ext cx="10352810" cy="4110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r>
              <a:rPr lang="en-US"/>
              <a:t>Click icon to add chart</a:t>
            </a:r>
            <a:endParaRPr/>
          </a:p>
        </p:txBody>
      </p:sp>
      <p:sp>
        <p:nvSpPr>
          <p:cNvPr id="119" name="Google Shape;119;p12"/>
          <p:cNvSpPr txBox="1"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Franklin Gothic"/>
              <a:buNone/>
              <a:defRPr sz="4400" b="1" i="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20" name="Google Shape;120;p12"/>
          <p:cNvSpPr txBox="1">
            <a:spLocks noGrp="1"/>
          </p:cNvSpPr>
          <p:nvPr>
            <p:ph type="dt" idx="10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12"/>
          <p:cNvSpPr txBox="1">
            <a:spLocks noGrp="1"/>
          </p:cNvSpPr>
          <p:nvPr>
            <p:ph type="ftr" idx="11"/>
          </p:nvPr>
        </p:nvSpPr>
        <p:spPr>
          <a:xfrm>
            <a:off x="1494790" y="6332220"/>
            <a:ext cx="149733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12"/>
          <p:cNvSpPr txBox="1">
            <a:spLocks noGrp="1"/>
          </p:cNvSpPr>
          <p:nvPr>
            <p:ph type="sldNum" idx="12"/>
          </p:nvPr>
        </p:nvSpPr>
        <p:spPr>
          <a:xfrm>
            <a:off x="971550" y="6332220"/>
            <a:ext cx="52324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9" orient="horz" pos="552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">
  <p:cSld name="Table">
    <p:bg>
      <p:bgPr>
        <a:solidFill>
          <a:schemeClr val="lt1"/>
        </a:solid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3"/>
          <p:cNvSpPr txBox="1"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Franklin Gothic"/>
              <a:buNone/>
              <a:defRPr sz="4400" b="1" i="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25" name="Google Shape;125;p13"/>
          <p:cNvSpPr txBox="1">
            <a:spLocks noGrp="1"/>
          </p:cNvSpPr>
          <p:nvPr>
            <p:ph type="dt" idx="10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13"/>
          <p:cNvSpPr txBox="1">
            <a:spLocks noGrp="1"/>
          </p:cNvSpPr>
          <p:nvPr>
            <p:ph type="ftr" idx="11"/>
          </p:nvPr>
        </p:nvSpPr>
        <p:spPr>
          <a:xfrm>
            <a:off x="1494790" y="6332220"/>
            <a:ext cx="149733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13"/>
          <p:cNvSpPr txBox="1">
            <a:spLocks noGrp="1"/>
          </p:cNvSpPr>
          <p:nvPr>
            <p:ph type="sldNum" idx="12"/>
          </p:nvPr>
        </p:nvSpPr>
        <p:spPr>
          <a:xfrm>
            <a:off x="971550" y="6332220"/>
            <a:ext cx="52324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9" orient="horz" pos="552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am">
  <p:cSld name="Team">
    <p:bg>
      <p:bgPr>
        <a:solidFill>
          <a:schemeClr val="lt1"/>
        </a:solidFill>
        <a:effectLst/>
      </p:bgPr>
    </p:bg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" name="Google Shape;129;p15"/>
          <p:cNvGrpSpPr/>
          <p:nvPr/>
        </p:nvGrpSpPr>
        <p:grpSpPr>
          <a:xfrm rot="5400000" flipH="1">
            <a:off x="0" y="3900132"/>
            <a:ext cx="2959226" cy="2959226"/>
            <a:chOff x="0" y="12289"/>
            <a:chExt cx="3550" cy="3551"/>
          </a:xfrm>
        </p:grpSpPr>
        <p:sp>
          <p:nvSpPr>
            <p:cNvPr id="130" name="Google Shape;130;p15"/>
            <p:cNvSpPr/>
            <p:nvPr/>
          </p:nvSpPr>
          <p:spPr>
            <a:xfrm>
              <a:off x="0" y="12289"/>
              <a:ext cx="1789" cy="2386"/>
            </a:xfrm>
            <a:custGeom>
              <a:avLst/>
              <a:gdLst/>
              <a:ahLst/>
              <a:cxnLst/>
              <a:rect l="l" t="t" r="r" b="b"/>
              <a:pathLst>
                <a:path w="1789" h="2386" extrusionOk="0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31" name="Google Shape;131;p15"/>
            <p:cNvSpPr/>
            <p:nvPr/>
          </p:nvSpPr>
          <p:spPr>
            <a:xfrm>
              <a:off x="0" y="14678"/>
              <a:ext cx="1162" cy="1162"/>
            </a:xfrm>
            <a:custGeom>
              <a:avLst/>
              <a:gdLst/>
              <a:ahLst/>
              <a:cxnLst/>
              <a:rect l="l" t="t" r="r" b="b"/>
              <a:pathLst>
                <a:path w="1162" h="1162" extrusionOk="0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32" name="Google Shape;132;p15"/>
            <p:cNvSpPr/>
            <p:nvPr/>
          </p:nvSpPr>
          <p:spPr>
            <a:xfrm>
              <a:off x="1221" y="14675"/>
              <a:ext cx="2329" cy="1165"/>
            </a:xfrm>
            <a:custGeom>
              <a:avLst/>
              <a:gdLst/>
              <a:ahLst/>
              <a:cxnLst/>
              <a:rect l="l" t="t" r="r" b="b"/>
              <a:pathLst>
                <a:path w="2329" h="1165" extrusionOk="0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sp>
        <p:nvSpPr>
          <p:cNvPr id="133" name="Google Shape;133;p15"/>
          <p:cNvSpPr>
            <a:spLocks noGrp="1"/>
          </p:cNvSpPr>
          <p:nvPr>
            <p:ph type="pic" idx="2"/>
          </p:nvPr>
        </p:nvSpPr>
        <p:spPr>
          <a:xfrm>
            <a:off x="954268" y="2572883"/>
            <a:ext cx="2118245" cy="2037217"/>
          </a:xfrm>
          <a:prstGeom prst="rect">
            <a:avLst/>
          </a:prstGeom>
          <a:noFill/>
          <a:ln>
            <a:noFill/>
          </a:ln>
        </p:spPr>
      </p:sp>
      <p:sp>
        <p:nvSpPr>
          <p:cNvPr id="134" name="Google Shape;134;p15"/>
          <p:cNvSpPr txBox="1">
            <a:spLocks noGrp="1"/>
          </p:cNvSpPr>
          <p:nvPr>
            <p:ph type="title"/>
          </p:nvPr>
        </p:nvSpPr>
        <p:spPr>
          <a:xfrm>
            <a:off x="964022" y="879063"/>
            <a:ext cx="7532277" cy="610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Franklin Gothic"/>
              <a:buNone/>
              <a:defRPr sz="4400" b="1" i="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cxnSp>
        <p:nvCxnSpPr>
          <p:cNvPr id="135" name="Google Shape;135;p15"/>
          <p:cNvCxnSpPr/>
          <p:nvPr/>
        </p:nvCxnSpPr>
        <p:spPr>
          <a:xfrm>
            <a:off x="952500" y="1939108"/>
            <a:ext cx="2133600" cy="0"/>
          </a:xfrm>
          <a:prstGeom prst="straightConnector1">
            <a:avLst/>
          </a:prstGeom>
          <a:noFill/>
          <a:ln w="1016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36" name="Google Shape;136;p15"/>
          <p:cNvSpPr>
            <a:spLocks noGrp="1"/>
          </p:cNvSpPr>
          <p:nvPr>
            <p:ph type="pic" idx="3"/>
          </p:nvPr>
        </p:nvSpPr>
        <p:spPr>
          <a:xfrm>
            <a:off x="3658280" y="2572883"/>
            <a:ext cx="2118245" cy="2037217"/>
          </a:xfrm>
          <a:prstGeom prst="rect">
            <a:avLst/>
          </a:prstGeom>
          <a:noFill/>
          <a:ln>
            <a:noFill/>
          </a:ln>
        </p:spPr>
      </p:sp>
      <p:sp>
        <p:nvSpPr>
          <p:cNvPr id="137" name="Google Shape;137;p15"/>
          <p:cNvSpPr txBox="1">
            <a:spLocks noGrp="1"/>
          </p:cNvSpPr>
          <p:nvPr>
            <p:ph type="body" idx="1"/>
          </p:nvPr>
        </p:nvSpPr>
        <p:spPr>
          <a:xfrm>
            <a:off x="952500" y="5393169"/>
            <a:ext cx="21336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8" name="Google Shape;138;p15"/>
          <p:cNvSpPr txBox="1">
            <a:spLocks noGrp="1"/>
          </p:cNvSpPr>
          <p:nvPr>
            <p:ph type="body" idx="4"/>
          </p:nvPr>
        </p:nvSpPr>
        <p:spPr>
          <a:xfrm>
            <a:off x="952500" y="4986745"/>
            <a:ext cx="2133600" cy="205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0" i="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9" name="Google Shape;139;p15"/>
          <p:cNvSpPr txBox="1">
            <a:spLocks noGrp="1"/>
          </p:cNvSpPr>
          <p:nvPr>
            <p:ph type="body" idx="5"/>
          </p:nvPr>
        </p:nvSpPr>
        <p:spPr>
          <a:xfrm>
            <a:off x="3663042" y="5393169"/>
            <a:ext cx="212815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0" name="Google Shape;140;p15"/>
          <p:cNvSpPr txBox="1">
            <a:spLocks noGrp="1"/>
          </p:cNvSpPr>
          <p:nvPr>
            <p:ph type="body" idx="6"/>
          </p:nvPr>
        </p:nvSpPr>
        <p:spPr>
          <a:xfrm>
            <a:off x="3663042" y="4986745"/>
            <a:ext cx="2128157" cy="205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0" i="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1" name="Google Shape;141;p15"/>
          <p:cNvSpPr txBox="1">
            <a:spLocks noGrp="1"/>
          </p:cNvSpPr>
          <p:nvPr>
            <p:ph type="body" idx="7"/>
          </p:nvPr>
        </p:nvSpPr>
        <p:spPr>
          <a:xfrm>
            <a:off x="6367054" y="5393169"/>
            <a:ext cx="212924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2" name="Google Shape;142;p15"/>
          <p:cNvSpPr txBox="1">
            <a:spLocks noGrp="1"/>
          </p:cNvSpPr>
          <p:nvPr>
            <p:ph type="body" idx="8"/>
          </p:nvPr>
        </p:nvSpPr>
        <p:spPr>
          <a:xfrm>
            <a:off x="6367054" y="4986745"/>
            <a:ext cx="2129245" cy="205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0" i="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3" name="Google Shape;143;p15"/>
          <p:cNvSpPr txBox="1">
            <a:spLocks noGrp="1"/>
          </p:cNvSpPr>
          <p:nvPr>
            <p:ph type="body" idx="9"/>
          </p:nvPr>
        </p:nvSpPr>
        <p:spPr>
          <a:xfrm>
            <a:off x="9110254" y="5393169"/>
            <a:ext cx="212924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4" name="Google Shape;144;p15"/>
          <p:cNvSpPr txBox="1">
            <a:spLocks noGrp="1"/>
          </p:cNvSpPr>
          <p:nvPr>
            <p:ph type="body" idx="13"/>
          </p:nvPr>
        </p:nvSpPr>
        <p:spPr>
          <a:xfrm>
            <a:off x="9110254" y="4986745"/>
            <a:ext cx="2129245" cy="205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0" i="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145" name="Google Shape;145;p15"/>
          <p:cNvGrpSpPr/>
          <p:nvPr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146" name="Google Shape;146;p15"/>
            <p:cNvSpPr/>
            <p:nvPr/>
          </p:nvSpPr>
          <p:spPr>
            <a:xfrm>
              <a:off x="5612972" y="1"/>
              <a:ext cx="4408998" cy="3672246"/>
            </a:xfrm>
            <a:custGeom>
              <a:avLst/>
              <a:gdLst/>
              <a:ahLst/>
              <a:cxnLst/>
              <a:rect l="l" t="t" r="r" b="b"/>
              <a:pathLst>
                <a:path w="3578" h="2980" extrusionOk="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47" name="Google Shape;147;p15"/>
            <p:cNvSpPr/>
            <p:nvPr/>
          </p:nvSpPr>
          <p:spPr>
            <a:xfrm>
              <a:off x="6341233" y="1463970"/>
              <a:ext cx="2208196" cy="2208277"/>
            </a:xfrm>
            <a:custGeom>
              <a:avLst/>
              <a:gdLst/>
              <a:ahLst/>
              <a:cxnLst/>
              <a:rect l="l" t="t" r="r" b="b"/>
              <a:pathLst>
                <a:path w="1792" h="1792" extrusionOk="0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48" name="Google Shape;148;p15"/>
            <p:cNvSpPr/>
            <p:nvPr/>
          </p:nvSpPr>
          <p:spPr>
            <a:xfrm>
              <a:off x="8555590" y="1"/>
              <a:ext cx="1457754" cy="729520"/>
            </a:xfrm>
            <a:custGeom>
              <a:avLst/>
              <a:gdLst/>
              <a:ahLst/>
              <a:cxnLst/>
              <a:rect l="l" t="t" r="r" b="b"/>
              <a:pathLst>
                <a:path w="1183" h="592" extrusionOk="0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49" name="Google Shape;149;p15"/>
            <p:cNvSpPr/>
            <p:nvPr/>
          </p:nvSpPr>
          <p:spPr>
            <a:xfrm>
              <a:off x="7076887" y="728289"/>
              <a:ext cx="2208196" cy="2208277"/>
            </a:xfrm>
            <a:custGeom>
              <a:avLst/>
              <a:gdLst/>
              <a:ahLst/>
              <a:cxnLst/>
              <a:rect l="l" t="t" r="r" b="b"/>
              <a:pathLst>
                <a:path w="1792" h="1792" extrusionOk="0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50" name="Google Shape;150;p15"/>
            <p:cNvSpPr/>
            <p:nvPr/>
          </p:nvSpPr>
          <p:spPr>
            <a:xfrm>
              <a:off x="9285083" y="728289"/>
              <a:ext cx="2943850" cy="2943958"/>
            </a:xfrm>
            <a:custGeom>
              <a:avLst/>
              <a:gdLst/>
              <a:ahLst/>
              <a:cxnLst/>
              <a:rect l="l" t="t" r="r" b="b"/>
              <a:pathLst>
                <a:path w="2389" h="2389" extrusionOk="0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sp>
        <p:nvSpPr>
          <p:cNvPr id="151" name="Google Shape;151;p15"/>
          <p:cNvSpPr>
            <a:spLocks noGrp="1"/>
          </p:cNvSpPr>
          <p:nvPr>
            <p:ph type="pic" idx="14"/>
          </p:nvPr>
        </p:nvSpPr>
        <p:spPr>
          <a:xfrm>
            <a:off x="6362292" y="2572883"/>
            <a:ext cx="2118245" cy="2037217"/>
          </a:xfrm>
          <a:prstGeom prst="rect">
            <a:avLst/>
          </a:prstGeom>
          <a:noFill/>
          <a:ln>
            <a:noFill/>
          </a:ln>
        </p:spPr>
      </p:sp>
      <p:sp>
        <p:nvSpPr>
          <p:cNvPr id="152" name="Google Shape;152;p15"/>
          <p:cNvSpPr>
            <a:spLocks noGrp="1"/>
          </p:cNvSpPr>
          <p:nvPr>
            <p:ph type="pic" idx="15"/>
          </p:nvPr>
        </p:nvSpPr>
        <p:spPr>
          <a:xfrm>
            <a:off x="9112023" y="2572883"/>
            <a:ext cx="2118245" cy="2037217"/>
          </a:xfrm>
          <a:prstGeom prst="rect">
            <a:avLst/>
          </a:prstGeom>
          <a:noFill/>
          <a:ln>
            <a:noFill/>
          </a:ln>
        </p:spPr>
      </p:sp>
      <p:sp>
        <p:nvSpPr>
          <p:cNvPr id="153" name="Google Shape;153;p15"/>
          <p:cNvSpPr txBox="1">
            <a:spLocks noGrp="1"/>
          </p:cNvSpPr>
          <p:nvPr>
            <p:ph type="dt" idx="10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15"/>
          <p:cNvSpPr txBox="1">
            <a:spLocks noGrp="1"/>
          </p:cNvSpPr>
          <p:nvPr>
            <p:ph type="ftr" idx="11"/>
          </p:nvPr>
        </p:nvSpPr>
        <p:spPr>
          <a:xfrm>
            <a:off x="1494790" y="6332220"/>
            <a:ext cx="149733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15"/>
          <p:cNvSpPr txBox="1">
            <a:spLocks noGrp="1"/>
          </p:cNvSpPr>
          <p:nvPr>
            <p:ph type="sldNum" idx="12"/>
          </p:nvPr>
        </p:nvSpPr>
        <p:spPr>
          <a:xfrm>
            <a:off x="971550" y="6332220"/>
            <a:ext cx="52324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4008">
          <p15:clr>
            <a:srgbClr val="FBAE40"/>
          </p15:clr>
        </p15:guide>
        <p15:guide id="5" pos="1944">
          <p15:clr>
            <a:srgbClr val="FBAE40"/>
          </p15:clr>
        </p15:guide>
        <p15:guide id="6" pos="3648">
          <p15:clr>
            <a:srgbClr val="FBAE40"/>
          </p15:clr>
        </p15:guide>
        <p15:guide id="7" orient="horz" pos="1392">
          <p15:clr>
            <a:srgbClr val="FBAE40"/>
          </p15:clr>
        </p15:guide>
        <p15:guide id="8" orient="horz" pos="552">
          <p15:clr>
            <a:srgbClr val="FBAE40"/>
          </p15:clr>
        </p15:guide>
        <p15:guide id="9" orient="horz" pos="1224">
          <p15:clr>
            <a:srgbClr val="FBAE40"/>
          </p15:clr>
        </p15:guide>
        <p15:guide id="10" pos="5352">
          <p15:clr>
            <a:srgbClr val="FBAE40"/>
          </p15:clr>
        </p15:guide>
        <p15:guide id="11" pos="5736">
          <p15:clr>
            <a:srgbClr val="FBAE40"/>
          </p15:clr>
        </p15:guide>
        <p15:guide id="12" orient="horz" pos="2904">
          <p15:clr>
            <a:srgbClr val="FBAE40"/>
          </p15:clr>
        </p15:guide>
        <p15:guide id="13" orient="horz" pos="1608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6"/>
          <p:cNvSpPr txBox="1">
            <a:spLocks noGrp="1"/>
          </p:cNvSpPr>
          <p:nvPr>
            <p:ph type="body" idx="1"/>
          </p:nvPr>
        </p:nvSpPr>
        <p:spPr>
          <a:xfrm>
            <a:off x="971550" y="1825625"/>
            <a:ext cx="1038225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1" name="Google Shape;11;p6"/>
          <p:cNvSpPr txBox="1">
            <a:spLocks noGrp="1"/>
          </p:cNvSpPr>
          <p:nvPr>
            <p:ph type="title"/>
          </p:nvPr>
        </p:nvSpPr>
        <p:spPr>
          <a:xfrm>
            <a:off x="952500" y="365125"/>
            <a:ext cx="104013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Franklin Gothic"/>
              <a:buNone/>
              <a:defRPr sz="44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6"/>
          <p:cNvSpPr txBox="1">
            <a:spLocks noGrp="1"/>
          </p:cNvSpPr>
          <p:nvPr>
            <p:ph type="dt" idx="10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3" name="Google Shape;13;p6"/>
          <p:cNvSpPr txBox="1">
            <a:spLocks noGrp="1"/>
          </p:cNvSpPr>
          <p:nvPr>
            <p:ph type="ftr" idx="11"/>
          </p:nvPr>
        </p:nvSpPr>
        <p:spPr>
          <a:xfrm>
            <a:off x="1494790" y="6332220"/>
            <a:ext cx="149733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4" name="Google Shape;14;p6"/>
          <p:cNvSpPr txBox="1">
            <a:spLocks noGrp="1"/>
          </p:cNvSpPr>
          <p:nvPr>
            <p:ph type="sldNum" idx="12"/>
          </p:nvPr>
        </p:nvSpPr>
        <p:spPr>
          <a:xfrm>
            <a:off x="971550" y="6332220"/>
            <a:ext cx="52324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240">
          <p15:clr>
            <a:srgbClr val="547EBF"/>
          </p15:clr>
        </p15:guide>
        <p15:guide id="4" orient="horz" pos="240">
          <p15:clr>
            <a:srgbClr val="547EBF"/>
          </p15:clr>
        </p15:guide>
        <p15:guide id="5" pos="7440">
          <p15:clr>
            <a:srgbClr val="547EBF"/>
          </p15:clr>
        </p15:guide>
        <p15:guide id="6" orient="horz" pos="4080">
          <p15:clr>
            <a:srgbClr val="547EBF"/>
          </p15:clr>
        </p15:guide>
        <p15:guide id="7" pos="600">
          <p15:clr>
            <a:srgbClr val="547EBF"/>
          </p15:clr>
        </p15:guide>
        <p15:guide id="8" pos="3720">
          <p15:clr>
            <a:srgbClr val="547EBF"/>
          </p15:clr>
        </p15:guide>
        <p15:guide id="9" pos="2112">
          <p15:clr>
            <a:srgbClr val="547EBF"/>
          </p15:clr>
        </p15:guide>
        <p15:guide id="10" pos="1848">
          <p15:clr>
            <a:srgbClr val="547EBF"/>
          </p15:clr>
        </p15:guide>
        <p15:guide id="11" pos="5568">
          <p15:clr>
            <a:srgbClr val="547EBF"/>
          </p15:clr>
        </p15:guide>
        <p15:guide id="12" pos="5832">
          <p15:clr>
            <a:srgbClr val="547EBF"/>
          </p15:clr>
        </p15:guide>
        <p15:guide id="13" pos="4968">
          <p15:clr>
            <a:srgbClr val="9FCC3B"/>
          </p15:clr>
        </p15:guide>
        <p15:guide id="14" pos="5208">
          <p15:clr>
            <a:srgbClr val="9FCC3B"/>
          </p15:clr>
        </p15:guide>
        <p15:guide id="15" pos="2712">
          <p15:clr>
            <a:srgbClr val="9FCC3B"/>
          </p15:clr>
        </p15:guide>
        <p15:guide id="16" pos="2472">
          <p15:clr>
            <a:srgbClr val="9FCC3B"/>
          </p15:clr>
        </p15:guide>
        <p15:guide id="17" pos="39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www.pxfuel.com/en/free-photo-eptfk" TargetMode="External"/><Relationship Id="rId4" Type="http://schemas.openxmlformats.org/officeDocument/2006/relationships/image" Target="../media/image19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oldaintdead.com/review-diagnosis/" TargetMode="External"/><Relationship Id="rId5" Type="http://schemas.openxmlformats.org/officeDocument/2006/relationships/image" Target="../media/image4.jpg"/><Relationship Id="rId4" Type="http://schemas.openxmlformats.org/officeDocument/2006/relationships/hyperlink" Target="https://pxhere.com/en/photo/1563507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"/>
          <p:cNvSpPr txBox="1">
            <a:spLocks noGrp="1"/>
          </p:cNvSpPr>
          <p:nvPr>
            <p:ph type="ctrTitle"/>
          </p:nvPr>
        </p:nvSpPr>
        <p:spPr>
          <a:xfrm>
            <a:off x="1048871" y="381000"/>
            <a:ext cx="10223872" cy="1151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anklin Gothic"/>
              <a:buNone/>
            </a:pPr>
            <a:r>
              <a:rPr lang="en-US" sz="3600" b="1" dirty="0"/>
              <a:t>Basic Details of the Team and Problem Statement</a:t>
            </a:r>
            <a:endParaRPr dirty="0"/>
          </a:p>
        </p:txBody>
      </p:sp>
      <p:sp>
        <p:nvSpPr>
          <p:cNvPr id="211" name="Google Shape;211;p1"/>
          <p:cNvSpPr txBox="1">
            <a:spLocks noGrp="1"/>
          </p:cNvSpPr>
          <p:nvPr>
            <p:ph type="body" idx="1"/>
          </p:nvPr>
        </p:nvSpPr>
        <p:spPr>
          <a:xfrm>
            <a:off x="3013834" y="1434354"/>
            <a:ext cx="8670165" cy="36307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</a:pPr>
            <a:endParaRPr sz="2000" dirty="0">
              <a:solidFill>
                <a:srgbClr val="5D7C3F"/>
              </a:solidFill>
            </a:endParaRPr>
          </a:p>
          <a:p>
            <a:pPr marL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</a:pPr>
            <a:r>
              <a:rPr lang="en-US" sz="2000" dirty="0">
                <a:solidFill>
                  <a:srgbClr val="5D7C3F"/>
                </a:solidFill>
              </a:rPr>
              <a:t>Team ID : </a:t>
            </a:r>
            <a:r>
              <a:rPr lang="en-US" sz="2000" b="1" dirty="0">
                <a:solidFill>
                  <a:srgbClr val="5D7C3F"/>
                </a:solidFill>
              </a:rPr>
              <a:t>UIA509</a:t>
            </a:r>
          </a:p>
          <a:p>
            <a:pPr marL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</a:pPr>
            <a:endParaRPr lang="en-US" sz="2000" b="1" dirty="0">
              <a:solidFill>
                <a:srgbClr val="5D7C3F"/>
              </a:solidFill>
            </a:endParaRPr>
          </a:p>
          <a:p>
            <a:pPr marL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</a:pPr>
            <a:r>
              <a:rPr lang="en-US" sz="2000" dirty="0">
                <a:solidFill>
                  <a:srgbClr val="5D7C3F"/>
                </a:solidFill>
              </a:rPr>
              <a:t>Theme</a:t>
            </a:r>
            <a:r>
              <a:rPr lang="en-US" sz="2000" b="1" dirty="0">
                <a:solidFill>
                  <a:srgbClr val="5D7C3F"/>
                </a:solidFill>
              </a:rPr>
              <a:t> : Health &amp; Hygiene</a:t>
            </a:r>
            <a:endParaRPr sz="2000" b="1" dirty="0">
              <a:solidFill>
                <a:srgbClr val="5D7C3F"/>
              </a:solidFill>
            </a:endParaRPr>
          </a:p>
          <a:p>
            <a:pPr marL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</a:pPr>
            <a:br>
              <a:rPr lang="en-US" sz="2000" dirty="0">
                <a:solidFill>
                  <a:srgbClr val="5D7C3F"/>
                </a:solidFill>
              </a:rPr>
            </a:br>
            <a:r>
              <a:rPr lang="en-US" sz="2000" dirty="0">
                <a:solidFill>
                  <a:srgbClr val="5D7C3F"/>
                </a:solidFill>
              </a:rPr>
              <a:t>Problem Statement Title: </a:t>
            </a:r>
            <a:r>
              <a:rPr lang="en-US" sz="2000" b="1" i="0" dirty="0">
                <a:solidFill>
                  <a:schemeClr val="tx2">
                    <a:lumMod val="75000"/>
                  </a:schemeClr>
                </a:solidFill>
                <a:effectLst/>
                <a:latin typeface="Libre Franklin" pitchFamily="2" charset="0"/>
              </a:rPr>
              <a:t>Develop a software tool/app which can 				     diagnose cardiomegaly from digital chest 				     Xray</a:t>
            </a:r>
            <a:endParaRPr sz="2000" b="1" dirty="0">
              <a:solidFill>
                <a:srgbClr val="5D7C3F"/>
              </a:solidFill>
            </a:endParaRPr>
          </a:p>
          <a:p>
            <a:pPr marL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</a:pPr>
            <a:br>
              <a:rPr lang="en-US" sz="2000" dirty="0">
                <a:solidFill>
                  <a:srgbClr val="5D7C3F"/>
                </a:solidFill>
              </a:rPr>
            </a:br>
            <a:r>
              <a:rPr lang="en-US" sz="2000" dirty="0">
                <a:solidFill>
                  <a:srgbClr val="5D7C3F"/>
                </a:solidFill>
              </a:rPr>
              <a:t>Team Name:  </a:t>
            </a:r>
            <a:r>
              <a:rPr lang="en-US" sz="2000" b="1" dirty="0">
                <a:solidFill>
                  <a:srgbClr val="5D7C3F"/>
                </a:solidFill>
              </a:rPr>
              <a:t>X-Healers</a:t>
            </a:r>
          </a:p>
          <a:p>
            <a:pPr marL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</a:pPr>
            <a:br>
              <a:rPr lang="en-US" sz="2000" dirty="0">
                <a:solidFill>
                  <a:srgbClr val="5D7C3F"/>
                </a:solidFill>
              </a:rPr>
            </a:br>
            <a:r>
              <a:rPr lang="en-US" sz="2000" dirty="0">
                <a:solidFill>
                  <a:srgbClr val="5D7C3F"/>
                </a:solidFill>
              </a:rPr>
              <a:t>Team Leader Name: </a:t>
            </a:r>
            <a:r>
              <a:rPr lang="en-US" sz="2000" b="1" dirty="0">
                <a:solidFill>
                  <a:srgbClr val="5D7C3F"/>
                </a:solidFill>
              </a:rPr>
              <a:t>Sakshi Nasha (IND-1-064)</a:t>
            </a:r>
          </a:p>
          <a:p>
            <a:pPr marL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</a:pPr>
            <a:endParaRPr lang="en-US" sz="1700" b="1" dirty="0">
              <a:solidFill>
                <a:srgbClr val="5D7C3F"/>
              </a:solidFill>
            </a:endParaRPr>
          </a:p>
          <a:p>
            <a:pPr marL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</a:pPr>
            <a:endParaRPr lang="en-US" sz="1700" b="1" dirty="0">
              <a:solidFill>
                <a:srgbClr val="5D7C3F"/>
              </a:solidFill>
            </a:endParaRPr>
          </a:p>
          <a:p>
            <a:pPr marL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</a:pPr>
            <a:endParaRPr lang="en-US" sz="1700" b="1" dirty="0">
              <a:solidFill>
                <a:srgbClr val="5D7C3F"/>
              </a:solidFill>
            </a:endParaRPr>
          </a:p>
          <a:p>
            <a:pPr marL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</a:pPr>
            <a:br>
              <a:rPr lang="en-US" sz="1700" dirty="0">
                <a:solidFill>
                  <a:srgbClr val="5D7C3F"/>
                </a:solidFill>
              </a:rPr>
            </a:br>
            <a:endParaRPr sz="1700" b="1" dirty="0">
              <a:solidFill>
                <a:srgbClr val="5D7C3F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F52952-207A-552C-DED4-287CEA5B66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8265" y="2788022"/>
            <a:ext cx="3045608" cy="205291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49AD416-1987-4DBA-96DD-433C1460DA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8471" y="258029"/>
            <a:ext cx="7756897" cy="463826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600" u="sng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Revenue Sales Production Proposal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E0F6627-7531-45FA-80CF-7123009FE5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993" y="829640"/>
            <a:ext cx="4359515" cy="270869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B4A3ED7-4591-4D37-92F9-E1387BECEBE5}"/>
              </a:ext>
            </a:extLst>
          </p:cNvPr>
          <p:cNvSpPr txBox="1"/>
          <p:nvPr/>
        </p:nvSpPr>
        <p:spPr>
          <a:xfrm>
            <a:off x="4881508" y="1045211"/>
            <a:ext cx="678849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Why X-Healers?</a:t>
            </a:r>
            <a:endParaRPr lang="en-US" dirty="0">
              <a:solidFill>
                <a:schemeClr val="tx2">
                  <a:lumMod val="75000"/>
                </a:schemeClr>
              </a:solidFill>
              <a:latin typeface="+mn-lt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According to WHO, Cardiovascular diseases (CVDs) is the leading cause of death globally, taking an estimated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17.9 million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lives each year, representing 32% of all global deaths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Hospital Statistics strongly indicate a considerable increase in the number of deaths caused by heart diseases, specifically Cardiomegaly over the past decades, hence X-Healers helps detect Cardiomegaly at an earlier stage to help prolong a patient health through earlier medication treatment.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Facilitating heart disease diagnosis through technological advancements, making X-Healers an adequate solution for Cardiomegaly heart detection.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FC74A29-47C2-4D51-AA5B-D469CC15AA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284" y="3896138"/>
            <a:ext cx="4104931" cy="254059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94D0232-95ED-47DF-8E23-EC3655143BA5}"/>
              </a:ext>
            </a:extLst>
          </p:cNvPr>
          <p:cNvSpPr txBox="1"/>
          <p:nvPr/>
        </p:nvSpPr>
        <p:spPr>
          <a:xfrm>
            <a:off x="5138456" y="3962486"/>
            <a:ext cx="640426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Budget Income Planning</a:t>
            </a:r>
          </a:p>
          <a:p>
            <a:pPr algn="ctr"/>
            <a:endParaRPr lang="en-US" b="1" u="sng" dirty="0">
              <a:solidFill>
                <a:schemeClr val="tx2">
                  <a:lumMod val="75000"/>
                </a:schemeClr>
              </a:solidFill>
              <a:latin typeface="+mn-lt"/>
            </a:endParaRPr>
          </a:p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After the launching of web App X-Healers the following are the expectations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: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The normal Xray charges ranges from 350 INR – 750 INR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The average consultation fee is INR 500- 1000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Average total spends = INR 850-INR 2000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Our web app trims off the Consultation fee to just INR 100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Total spends = 350+100 ~500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The cost is reduced by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1/4</a:t>
            </a:r>
            <a:r>
              <a:rPr lang="en-US" b="1" baseline="300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th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 the avg total spends without our app</a:t>
            </a:r>
          </a:p>
        </p:txBody>
      </p:sp>
    </p:spTree>
    <p:extLst>
      <p:ext uri="{BB962C8B-B14F-4D97-AF65-F5344CB8AC3E}">
        <p14:creationId xmlns:p14="http://schemas.microsoft.com/office/powerpoint/2010/main" val="37143629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15099c71ff5_0_381"/>
          <p:cNvSpPr txBox="1">
            <a:spLocks noGrp="1"/>
          </p:cNvSpPr>
          <p:nvPr>
            <p:ph type="title"/>
          </p:nvPr>
        </p:nvSpPr>
        <p:spPr>
          <a:xfrm>
            <a:off x="775719" y="1102396"/>
            <a:ext cx="5780700" cy="6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Franklin Gothic"/>
              <a:buNone/>
            </a:pPr>
            <a:r>
              <a:rPr lang="en-US" dirty="0"/>
              <a:t>Advantages </a:t>
            </a:r>
            <a:endParaRPr dirty="0"/>
          </a:p>
        </p:txBody>
      </p:sp>
      <p:sp>
        <p:nvSpPr>
          <p:cNvPr id="256" name="Google Shape;256;g15099c71ff5_0_381"/>
          <p:cNvSpPr txBox="1">
            <a:spLocks noGrp="1"/>
          </p:cNvSpPr>
          <p:nvPr>
            <p:ph type="sldNum" idx="12"/>
          </p:nvPr>
        </p:nvSpPr>
        <p:spPr>
          <a:xfrm>
            <a:off x="971550" y="6332220"/>
            <a:ext cx="523200" cy="2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  <p:sp>
        <p:nvSpPr>
          <p:cNvPr id="257" name="Google Shape;257;g15099c71ff5_0_381"/>
          <p:cNvSpPr txBox="1"/>
          <p:nvPr/>
        </p:nvSpPr>
        <p:spPr>
          <a:xfrm>
            <a:off x="573741" y="2533800"/>
            <a:ext cx="10623177" cy="3533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6195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Libre Franklin"/>
              <a:buChar char="●"/>
            </a:pP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+mn-lt"/>
                <a:ea typeface="Libre Franklin"/>
                <a:cs typeface="Libre Franklin"/>
                <a:sym typeface="Libre Franklin"/>
              </a:rPr>
              <a:t>Our web application has </a:t>
            </a:r>
            <a:r>
              <a:rPr lang="en-US" sz="2000" b="1" dirty="0">
                <a:solidFill>
                  <a:schemeClr val="tx2">
                    <a:lumMod val="75000"/>
                  </a:schemeClr>
                </a:solidFill>
                <a:latin typeface="+mn-lt"/>
                <a:ea typeface="Libre Franklin"/>
                <a:cs typeface="Libre Franklin"/>
                <a:sym typeface="Libre Franklin"/>
              </a:rPr>
              <a:t>three layer architecture 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+mn-lt"/>
                <a:ea typeface="Libre Franklin"/>
                <a:cs typeface="Libre Franklin"/>
                <a:sym typeface="Libre Franklin"/>
              </a:rPr>
              <a:t>– Business Layer, Database Layer and Client Layer. Thus, ensuring </a:t>
            </a:r>
            <a:r>
              <a:rPr lang="en-US" sz="2000" b="1" dirty="0">
                <a:solidFill>
                  <a:schemeClr val="tx2">
                    <a:lumMod val="75000"/>
                  </a:schemeClr>
                </a:solidFill>
                <a:latin typeface="+mn-lt"/>
                <a:ea typeface="Libre Franklin"/>
                <a:cs typeface="Libre Franklin"/>
                <a:sym typeface="Libre Franklin"/>
              </a:rPr>
              <a:t>data independency and modularity.</a:t>
            </a:r>
          </a:p>
          <a:p>
            <a:pPr marL="457200" lvl="0" indent="-36195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Libre Franklin"/>
              <a:buChar char="●"/>
            </a:pP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+mn-lt"/>
                <a:ea typeface="Libre Franklin"/>
                <a:cs typeface="Libre Franklin"/>
                <a:sym typeface="Libre Franklin"/>
              </a:rPr>
              <a:t>Security of web application is done through </a:t>
            </a:r>
            <a:r>
              <a:rPr lang="en-US" sz="2000" b="1" dirty="0">
                <a:solidFill>
                  <a:schemeClr val="tx2">
                    <a:lumMod val="75000"/>
                  </a:schemeClr>
                </a:solidFill>
                <a:latin typeface="+mn-lt"/>
                <a:ea typeface="Libre Franklin"/>
                <a:cs typeface="Libre Franklin"/>
                <a:sym typeface="Libre Franklin"/>
              </a:rPr>
              <a:t>JWT Token Based Authentication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+mn-lt"/>
                <a:ea typeface="Libre Franklin"/>
                <a:cs typeface="Libre Franklin"/>
                <a:sym typeface="Libre Franklin"/>
              </a:rPr>
              <a:t>. </a:t>
            </a:r>
          </a:p>
          <a:p>
            <a:pPr marL="457200" lvl="0" indent="-36195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Libre Franklin"/>
              <a:buChar char="●"/>
            </a:pPr>
            <a:r>
              <a:rPr lang="en-US" sz="2000" b="1" dirty="0">
                <a:solidFill>
                  <a:schemeClr val="tx2">
                    <a:lumMod val="75000"/>
                  </a:schemeClr>
                </a:solidFill>
                <a:latin typeface="+mn-lt"/>
                <a:ea typeface="Libre Franklin"/>
                <a:cs typeface="Libre Franklin"/>
                <a:sym typeface="Libre Franklin"/>
              </a:rPr>
              <a:t>Maintenance of user profile 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+mn-lt"/>
                <a:ea typeface="Libre Franklin"/>
                <a:cs typeface="Libre Franklin"/>
                <a:sym typeface="Libre Franklin"/>
              </a:rPr>
              <a:t>for role based access.</a:t>
            </a:r>
          </a:p>
          <a:p>
            <a:pPr marL="457200" lvl="0" indent="-36195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Libre Franklin"/>
              <a:buChar char="●"/>
            </a:pPr>
            <a:r>
              <a:rPr lang="en-US" sz="2000" b="1" dirty="0">
                <a:solidFill>
                  <a:schemeClr val="tx2">
                    <a:lumMod val="75000"/>
                  </a:schemeClr>
                </a:solidFill>
                <a:latin typeface="+mn-lt"/>
                <a:ea typeface="Libre Franklin"/>
                <a:cs typeface="Libre Franklin"/>
                <a:sym typeface="Libre Franklin"/>
              </a:rPr>
              <a:t>Auto login feature 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+mn-lt"/>
                <a:ea typeface="Libre Franklin"/>
                <a:cs typeface="Libre Franklin"/>
                <a:sym typeface="Libre Franklin"/>
              </a:rPr>
              <a:t>is also enabled if user logins after long period of time</a:t>
            </a:r>
          </a:p>
          <a:p>
            <a:pPr marL="457200" lvl="0" indent="-36195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Libre Franklin"/>
              <a:buChar char="●"/>
            </a:pPr>
            <a:r>
              <a:rPr lang="en-US" sz="2000" b="1" dirty="0">
                <a:solidFill>
                  <a:schemeClr val="tx2">
                    <a:lumMod val="75000"/>
                  </a:schemeClr>
                </a:solidFill>
                <a:latin typeface="+mn-lt"/>
                <a:ea typeface="Libre Franklin"/>
                <a:cs typeface="Libre Franklin"/>
                <a:sym typeface="Libre Franklin"/>
              </a:rPr>
              <a:t>Validation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+mn-lt"/>
                <a:ea typeface="Libre Franklin"/>
                <a:cs typeface="Libre Franklin"/>
                <a:sym typeface="Libre Franklin"/>
              </a:rPr>
              <a:t> of various fields is done with proper display messages and prompts</a:t>
            </a:r>
          </a:p>
          <a:p>
            <a:pPr marL="457200" lvl="0" indent="-36195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Libre Franklin"/>
              <a:buChar char="●"/>
            </a:pP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+mn-lt"/>
                <a:ea typeface="Libre Franklin"/>
                <a:cs typeface="Libre Franklin"/>
                <a:sym typeface="Libre Franklin"/>
              </a:rPr>
              <a:t>The patient historical data is stored and this can be a boon in </a:t>
            </a:r>
            <a:r>
              <a:rPr lang="en-US" sz="2000" b="1" dirty="0">
                <a:solidFill>
                  <a:schemeClr val="tx2">
                    <a:lumMod val="75000"/>
                  </a:schemeClr>
                </a:solidFill>
                <a:latin typeface="+mn-lt"/>
                <a:ea typeface="Libre Franklin"/>
                <a:cs typeface="Libre Franklin"/>
                <a:sym typeface="Libre Franklin"/>
              </a:rPr>
              <a:t>monitoring patients health 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+mn-lt"/>
                <a:ea typeface="Libre Franklin"/>
                <a:cs typeface="Libre Franklin"/>
                <a:sym typeface="Libre Franklin"/>
              </a:rPr>
              <a:t>and progress. Thus saving patient’s life.</a:t>
            </a:r>
          </a:p>
          <a:p>
            <a:pPr marL="95250" lvl="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100"/>
            </a:pPr>
            <a:endParaRPr sz="1700" dirty="0">
              <a:solidFill>
                <a:schemeClr val="lt2"/>
              </a:solidFill>
              <a:latin typeface="+mn-lt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D7DE6B-8DA9-FD16-78CB-A4D0CBD261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719" y="1818098"/>
            <a:ext cx="2674852" cy="610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DEEDF7D-C2C2-0CBF-7D08-B78B5947FC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9683" y="195560"/>
            <a:ext cx="4578129" cy="2090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0287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15099c71ff5_0_381"/>
          <p:cNvSpPr txBox="1">
            <a:spLocks noGrp="1"/>
          </p:cNvSpPr>
          <p:nvPr>
            <p:ph type="title"/>
          </p:nvPr>
        </p:nvSpPr>
        <p:spPr>
          <a:xfrm>
            <a:off x="971549" y="876296"/>
            <a:ext cx="5780700" cy="6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Franklin Gothic"/>
              <a:buNone/>
            </a:pPr>
            <a:r>
              <a:rPr lang="en-US" dirty="0"/>
              <a:t>Future Scope</a:t>
            </a:r>
            <a:endParaRPr dirty="0"/>
          </a:p>
        </p:txBody>
      </p:sp>
      <p:sp>
        <p:nvSpPr>
          <p:cNvPr id="256" name="Google Shape;256;g15099c71ff5_0_381"/>
          <p:cNvSpPr txBox="1">
            <a:spLocks noGrp="1"/>
          </p:cNvSpPr>
          <p:nvPr>
            <p:ph type="sldNum" idx="12"/>
          </p:nvPr>
        </p:nvSpPr>
        <p:spPr>
          <a:xfrm>
            <a:off x="971550" y="6332220"/>
            <a:ext cx="523200" cy="2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sp>
        <p:nvSpPr>
          <p:cNvPr id="257" name="Google Shape;257;g15099c71ff5_0_381"/>
          <p:cNvSpPr txBox="1"/>
          <p:nvPr/>
        </p:nvSpPr>
        <p:spPr>
          <a:xfrm>
            <a:off x="627530" y="2286000"/>
            <a:ext cx="10157012" cy="4278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indent="-361950" algn="just">
              <a:lnSpc>
                <a:spcPct val="90000"/>
              </a:lnSpc>
              <a:spcBef>
                <a:spcPts val="1000"/>
              </a:spcBef>
              <a:buClr>
                <a:schemeClr val="lt2"/>
              </a:buClr>
              <a:buSzPts val="2100"/>
              <a:buFont typeface="Libre Franklin"/>
              <a:buChar char="●"/>
            </a:pP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Libre Franklin"/>
                <a:cs typeface="Arial" panose="020B0604020202020204" pitchFamily="34" charset="0"/>
                <a:sym typeface="Libre Franklin"/>
              </a:rPr>
              <a:t>Currently our application only focuses on English Language. In future we will try to</a:t>
            </a:r>
            <a:r>
              <a:rPr lang="en-US" sz="2000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Libre Franklin"/>
                <a:cs typeface="Arial" panose="020B0604020202020204" pitchFamily="34" charset="0"/>
                <a:sym typeface="Libre Franklin"/>
              </a:rPr>
              <a:t> incorporate other dialects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Libre Franklin"/>
                <a:cs typeface="Arial" panose="020B0604020202020204" pitchFamily="34" charset="0"/>
                <a:sym typeface="Libre Franklin"/>
              </a:rPr>
              <a:t> also.</a:t>
            </a:r>
            <a:endParaRPr lang="en-US" sz="2000" i="0" u="none" strike="noStrike" cap="none" dirty="0"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  <a:ea typeface="Libre Franklin"/>
              <a:cs typeface="Arial" panose="020B0604020202020204" pitchFamily="34" charset="0"/>
              <a:sym typeface="Libre Franklin"/>
            </a:endParaRPr>
          </a:p>
          <a:p>
            <a:pPr marL="457200" lvl="0" indent="-36195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Libre Franklin"/>
              <a:buChar char="●"/>
            </a:pP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Libre Franklin"/>
                <a:cs typeface="Arial" panose="020B0604020202020204" pitchFamily="34" charset="0"/>
                <a:sym typeface="Libre Franklin"/>
              </a:rPr>
              <a:t>For global enhancement, we will </a:t>
            </a:r>
            <a:r>
              <a:rPr lang="en-US" sz="2000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Libre Franklin"/>
                <a:cs typeface="Arial" panose="020B0604020202020204" pitchFamily="34" charset="0"/>
                <a:sym typeface="Libre Franklin"/>
              </a:rPr>
              <a:t>deploy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Libre Franklin"/>
                <a:cs typeface="Arial" panose="020B0604020202020204" pitchFamily="34" charset="0"/>
                <a:sym typeface="Libre Franklin"/>
              </a:rPr>
              <a:t> our web application on </a:t>
            </a:r>
            <a:r>
              <a:rPr lang="en-US" sz="2000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Libre Franklin"/>
                <a:cs typeface="Arial" panose="020B0604020202020204" pitchFamily="34" charset="0"/>
                <a:sym typeface="Libre Franklin"/>
              </a:rPr>
              <a:t>Netlify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Libre Franklin"/>
                <a:cs typeface="Arial" panose="020B0604020202020204" pitchFamily="34" charset="0"/>
                <a:sym typeface="Libre Franklin"/>
              </a:rPr>
              <a:t> or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Libre Franklin"/>
                <a:cs typeface="Arial" panose="020B0604020202020204" pitchFamily="34" charset="0"/>
                <a:sym typeface="Libre Franklin"/>
              </a:rPr>
              <a:t>Hostinger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Libre Franklin"/>
                <a:cs typeface="Arial" panose="020B0604020202020204" pitchFamily="34" charset="0"/>
                <a:sym typeface="Libre Franklin"/>
              </a:rPr>
              <a:t> and backend over </a:t>
            </a:r>
            <a:r>
              <a:rPr lang="en-US" sz="2000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Libre Franklin"/>
                <a:cs typeface="Arial" panose="020B0604020202020204" pitchFamily="34" charset="0"/>
                <a:sym typeface="Libre Franklin"/>
              </a:rPr>
              <a:t>Heroku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Libre Franklin"/>
                <a:cs typeface="Arial" panose="020B0604020202020204" pitchFamily="34" charset="0"/>
                <a:sym typeface="Libre Franklin"/>
              </a:rPr>
              <a:t> or AWS. This will ensure high throughput and low latency.</a:t>
            </a:r>
          </a:p>
          <a:p>
            <a:pPr marL="457200" lvl="0" indent="-36195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Libre Franklin"/>
              <a:buChar char="●"/>
            </a:pP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Libre Franklin"/>
                <a:cs typeface="Arial" panose="020B0604020202020204" pitchFamily="34" charset="0"/>
                <a:sym typeface="Libre Franklin"/>
              </a:rPr>
              <a:t>To maintain </a:t>
            </a:r>
            <a:r>
              <a:rPr lang="en-US" sz="2000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Libre Franklin"/>
                <a:cs typeface="Arial" panose="020B0604020202020204" pitchFamily="34" charset="0"/>
                <a:sym typeface="Libre Franklin"/>
              </a:rPr>
              <a:t>proper traffic balance 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Libre Franklin"/>
                <a:cs typeface="Arial" panose="020B0604020202020204" pitchFamily="34" charset="0"/>
                <a:sym typeface="Libre Franklin"/>
              </a:rPr>
              <a:t>over web application, we will  be using </a:t>
            </a:r>
            <a:r>
              <a:rPr lang="en-US" sz="2000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Libre Franklin"/>
                <a:cs typeface="Arial" panose="020B0604020202020204" pitchFamily="34" charset="0"/>
                <a:sym typeface="Libre Franklin"/>
              </a:rPr>
              <a:t>Microservices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Libre Franklin"/>
                <a:cs typeface="Arial" panose="020B0604020202020204" pitchFamily="34" charset="0"/>
                <a:sym typeface="Libre Franklin"/>
              </a:rPr>
              <a:t> and </a:t>
            </a:r>
            <a:r>
              <a:rPr lang="en-US" sz="2000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Libre Franklin"/>
                <a:cs typeface="Arial" panose="020B0604020202020204" pitchFamily="34" charset="0"/>
                <a:sym typeface="Libre Franklin"/>
              </a:rPr>
              <a:t>Container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Libre Franklin"/>
                <a:cs typeface="Arial" panose="020B0604020202020204" pitchFamily="34" charset="0"/>
                <a:sym typeface="Libre Franklin"/>
              </a:rPr>
              <a:t> based applications</a:t>
            </a:r>
          </a:p>
          <a:p>
            <a:pPr marL="457200" lvl="0" indent="-36195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Libre Franklin"/>
              <a:buChar char="●"/>
            </a:pP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Libre Franklin"/>
                <a:cs typeface="Arial" panose="020B0604020202020204" pitchFamily="34" charset="0"/>
                <a:sym typeface="Libre Franklin"/>
              </a:rPr>
              <a:t>Currently our model is not utilizing the captured </a:t>
            </a:r>
            <a:r>
              <a:rPr lang="en-US" sz="2000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Libre Franklin"/>
                <a:cs typeface="Arial" panose="020B0604020202020204" pitchFamily="34" charset="0"/>
                <a:sym typeface="Libre Franklin"/>
              </a:rPr>
              <a:t>symptoms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Libre Franklin"/>
                <a:cs typeface="Arial" panose="020B0604020202020204" pitchFamily="34" charset="0"/>
                <a:sym typeface="Libre Franklin"/>
              </a:rPr>
              <a:t>. In future we will use these parameters to </a:t>
            </a:r>
            <a:r>
              <a:rPr lang="en-US" sz="2000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Libre Franklin"/>
                <a:cs typeface="Arial" panose="020B0604020202020204" pitchFamily="34" charset="0"/>
                <a:sym typeface="Libre Franklin"/>
              </a:rPr>
              <a:t>increase model accuracy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Libre Franklin"/>
                <a:cs typeface="Arial" panose="020B0604020202020204" pitchFamily="34" charset="0"/>
                <a:sym typeface="Libre Franklin"/>
              </a:rPr>
              <a:t>.</a:t>
            </a:r>
          </a:p>
          <a:p>
            <a:pPr marL="457200" lvl="0" indent="-36195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Libre Franklin"/>
              <a:buChar char="●"/>
            </a:pP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Libre Franklin"/>
                <a:cs typeface="Arial" panose="020B0604020202020204" pitchFamily="34" charset="0"/>
                <a:sym typeface="Libre Franklin"/>
              </a:rPr>
              <a:t>Currently our model uses </a:t>
            </a:r>
            <a:r>
              <a:rPr lang="en-US" sz="2000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Libre Franklin"/>
                <a:cs typeface="Arial" panose="020B0604020202020204" pitchFamily="34" charset="0"/>
                <a:sym typeface="Libre Franklin"/>
              </a:rPr>
              <a:t>UNET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Libre Franklin"/>
                <a:cs typeface="Arial" panose="020B0604020202020204" pitchFamily="34" charset="0"/>
                <a:sym typeface="Libre Franklin"/>
              </a:rPr>
              <a:t>, but </a:t>
            </a:r>
            <a:r>
              <a:rPr lang="en-US" sz="2000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Libre Franklin"/>
                <a:cs typeface="Arial" panose="020B0604020202020204" pitchFamily="34" charset="0"/>
                <a:sym typeface="Libre Franklin"/>
              </a:rPr>
              <a:t>VNET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Libre Franklin"/>
                <a:cs typeface="Arial" panose="020B0604020202020204" pitchFamily="34" charset="0"/>
                <a:sym typeface="Libre Franklin"/>
              </a:rPr>
              <a:t> is </a:t>
            </a:r>
            <a:r>
              <a:rPr lang="en-US" sz="2000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Libre Franklin"/>
                <a:cs typeface="Arial" panose="020B0604020202020204" pitchFamily="34" charset="0"/>
                <a:sym typeface="Libre Franklin"/>
              </a:rPr>
              <a:t>faster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Libre Franklin"/>
                <a:cs typeface="Arial" panose="020B0604020202020204" pitchFamily="34" charset="0"/>
                <a:sym typeface="Libre Franklin"/>
              </a:rPr>
              <a:t> and </a:t>
            </a:r>
            <a:r>
              <a:rPr lang="en-US" sz="2000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Libre Franklin"/>
                <a:cs typeface="Arial" panose="020B0604020202020204" pitchFamily="34" charset="0"/>
                <a:sym typeface="Libre Franklin"/>
              </a:rPr>
              <a:t>easier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Libre Franklin"/>
                <a:cs typeface="Arial" panose="020B0604020202020204" pitchFamily="34" charset="0"/>
                <a:sym typeface="Libre Franklin"/>
              </a:rPr>
              <a:t> to train the model. Hence in future, we will consider various other network model architecture.</a:t>
            </a:r>
          </a:p>
          <a:p>
            <a:pPr marL="95250" lvl="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100"/>
            </a:pPr>
            <a:endParaRPr sz="2000" dirty="0"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  <a:ea typeface="Libre Franklin"/>
              <a:cs typeface="Arial" panose="020B0604020202020204" pitchFamily="34" charset="0"/>
              <a:sym typeface="Libre Franklin"/>
            </a:endParaRPr>
          </a:p>
        </p:txBody>
      </p:sp>
      <p:sp>
        <p:nvSpPr>
          <p:cNvPr id="258" name="Google Shape;258;g15099c71ff5_0_381"/>
          <p:cNvSpPr txBox="1"/>
          <p:nvPr/>
        </p:nvSpPr>
        <p:spPr>
          <a:xfrm>
            <a:off x="6451500" y="4721000"/>
            <a:ext cx="5308800" cy="37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just" rtl="0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D7DE6B-8DA9-FD16-78CB-A4D0CBD261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225" y="1540730"/>
            <a:ext cx="2674852" cy="610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87298C1-8E98-1CA8-EFD8-35AB122404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4948518" y="154701"/>
            <a:ext cx="6116445" cy="1887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3208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9" name="Google Shape;439;g1472251c9fc_0_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500" y="1003275"/>
            <a:ext cx="9471325" cy="53049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5384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4"/>
          <p:cNvSpPr txBox="1">
            <a:spLocks noGrp="1"/>
          </p:cNvSpPr>
          <p:nvPr>
            <p:ph type="title"/>
          </p:nvPr>
        </p:nvSpPr>
        <p:spPr>
          <a:xfrm>
            <a:off x="964023" y="879063"/>
            <a:ext cx="6617507" cy="610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Franklin Gothic"/>
              <a:buNone/>
            </a:pPr>
            <a:r>
              <a:rPr lang="en-US" dirty="0"/>
              <a:t>Team Member Details </a:t>
            </a:r>
            <a:endParaRPr dirty="0"/>
          </a:p>
        </p:txBody>
      </p:sp>
      <p:sp>
        <p:nvSpPr>
          <p:cNvPr id="218" name="Google Shape;218;p4"/>
          <p:cNvSpPr txBox="1">
            <a:spLocks noGrp="1"/>
          </p:cNvSpPr>
          <p:nvPr>
            <p:ph type="body" idx="1"/>
          </p:nvPr>
        </p:nvSpPr>
        <p:spPr>
          <a:xfrm>
            <a:off x="728675" y="2438400"/>
            <a:ext cx="11380500" cy="3397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D7C3F"/>
              </a:buClr>
              <a:buSzPts val="1200"/>
              <a:buNone/>
            </a:pPr>
            <a:r>
              <a:rPr lang="en-US" dirty="0">
                <a:solidFill>
                  <a:srgbClr val="5D7C3F"/>
                </a:solidFill>
                <a:latin typeface="+mj-lt"/>
              </a:rPr>
              <a:t>Team Leader Name</a:t>
            </a:r>
            <a:r>
              <a:rPr lang="en-US" b="1" dirty="0">
                <a:solidFill>
                  <a:srgbClr val="5D7C3F"/>
                </a:solidFill>
                <a:latin typeface="+mj-lt"/>
              </a:rPr>
              <a:t>: Sakshi Nasha  			</a:t>
            </a:r>
            <a:r>
              <a:rPr lang="en-US" dirty="0">
                <a:solidFill>
                  <a:srgbClr val="5D7C3F"/>
                </a:solidFill>
                <a:latin typeface="+mj-lt"/>
              </a:rPr>
              <a:t>Participant ID: </a:t>
            </a:r>
            <a:r>
              <a:rPr lang="en-US" b="1" dirty="0">
                <a:solidFill>
                  <a:srgbClr val="5D7C3F"/>
                </a:solidFill>
                <a:latin typeface="+mj-lt"/>
              </a:rPr>
              <a:t>IND-1-064 			</a:t>
            </a:r>
            <a:endParaRPr dirty="0">
              <a:solidFill>
                <a:srgbClr val="5D7C3F"/>
              </a:solidFill>
              <a:latin typeface="+mj-lt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7C3F"/>
              </a:buClr>
              <a:buSzPts val="1200"/>
              <a:buNone/>
            </a:pPr>
            <a:r>
              <a:rPr lang="en-US" dirty="0">
                <a:solidFill>
                  <a:srgbClr val="5D7C3F"/>
                </a:solidFill>
                <a:latin typeface="+mj-lt"/>
              </a:rPr>
              <a:t>Team Member 1 Name</a:t>
            </a:r>
            <a:r>
              <a:rPr lang="en-US" b="1" dirty="0">
                <a:solidFill>
                  <a:srgbClr val="5D7C3F"/>
                </a:solidFill>
                <a:latin typeface="+mj-lt"/>
              </a:rPr>
              <a:t>: Sarthak Shukla      		</a:t>
            </a:r>
            <a:r>
              <a:rPr lang="en-US" dirty="0">
                <a:solidFill>
                  <a:srgbClr val="5D7C3F"/>
                </a:solidFill>
                <a:latin typeface="+mj-lt"/>
              </a:rPr>
              <a:t>Participant ID: </a:t>
            </a:r>
            <a:r>
              <a:rPr lang="en-US" b="1" dirty="0">
                <a:solidFill>
                  <a:srgbClr val="5D7C3F"/>
                </a:solidFill>
                <a:latin typeface="+mj-lt"/>
              </a:rPr>
              <a:t>IND-1-115 </a:t>
            </a:r>
          </a:p>
          <a:p>
            <a:pPr marL="0" indent="0">
              <a:buClr>
                <a:srgbClr val="5D7C3F"/>
              </a:buClr>
              <a:buSzPts val="1200"/>
            </a:pPr>
            <a:r>
              <a:rPr lang="en-US" dirty="0">
                <a:solidFill>
                  <a:srgbClr val="5D7C3F"/>
                </a:solidFill>
                <a:latin typeface="+mj-lt"/>
              </a:rPr>
              <a:t>Team Member 2 Name</a:t>
            </a:r>
            <a:r>
              <a:rPr lang="en-US" b="1" dirty="0">
                <a:solidFill>
                  <a:srgbClr val="5D7C3F"/>
                </a:solidFill>
                <a:latin typeface="+mj-lt"/>
              </a:rPr>
              <a:t>: </a:t>
            </a:r>
            <a:r>
              <a:rPr lang="en-IN" b="1" i="0" dirty="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Taha </a:t>
            </a:r>
            <a:r>
              <a:rPr lang="en-IN" b="1" i="0" dirty="0" err="1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Fakhech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     </a:t>
            </a:r>
            <a:r>
              <a:rPr lang="en-US" b="1" dirty="0">
                <a:solidFill>
                  <a:srgbClr val="5D7C3F"/>
                </a:solidFill>
                <a:latin typeface="+mj-lt"/>
              </a:rPr>
              <a:t>		</a:t>
            </a:r>
            <a:r>
              <a:rPr lang="en-US" dirty="0">
                <a:solidFill>
                  <a:srgbClr val="5D7C3F"/>
                </a:solidFill>
                <a:latin typeface="+mj-lt"/>
              </a:rPr>
              <a:t>Participant ID: </a:t>
            </a:r>
            <a:r>
              <a:rPr lang="en-US" b="1" dirty="0">
                <a:solidFill>
                  <a:srgbClr val="5D7C3F"/>
                </a:solidFill>
                <a:latin typeface="+mj-lt"/>
              </a:rPr>
              <a:t>IND-1-115 </a:t>
            </a:r>
          </a:p>
          <a:p>
            <a:pPr marL="0" indent="0">
              <a:buClr>
                <a:srgbClr val="5D7C3F"/>
              </a:buClr>
              <a:buSzPts val="1200"/>
            </a:pPr>
            <a:r>
              <a:rPr lang="en-US" dirty="0">
                <a:solidFill>
                  <a:srgbClr val="5D7C3F"/>
                </a:solidFill>
                <a:latin typeface="+mj-lt"/>
              </a:rPr>
              <a:t>Team Member 3 Name</a:t>
            </a:r>
            <a:r>
              <a:rPr lang="en-US" b="1" dirty="0">
                <a:solidFill>
                  <a:srgbClr val="5D7C3F"/>
                </a:solidFill>
                <a:latin typeface="+mj-lt"/>
              </a:rPr>
              <a:t>: </a:t>
            </a:r>
            <a:r>
              <a:rPr lang="en-IN" b="1" i="0" dirty="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Milton </a:t>
            </a:r>
            <a:r>
              <a:rPr lang="en-IN" b="1" i="0" dirty="0" err="1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Jeque</a:t>
            </a:r>
            <a:r>
              <a:rPr lang="en-US" b="1" dirty="0">
                <a:solidFill>
                  <a:srgbClr val="5D7C3F"/>
                </a:solidFill>
                <a:latin typeface="+mj-lt"/>
              </a:rPr>
              <a:t>			</a:t>
            </a:r>
            <a:r>
              <a:rPr lang="en-US" dirty="0">
                <a:solidFill>
                  <a:srgbClr val="5D7C3F"/>
                </a:solidFill>
                <a:latin typeface="+mj-lt"/>
              </a:rPr>
              <a:t>Participant ID: </a:t>
            </a:r>
            <a:r>
              <a:rPr lang="en-US" b="1" dirty="0">
                <a:solidFill>
                  <a:srgbClr val="5D7C3F"/>
                </a:solidFill>
                <a:latin typeface="+mj-lt"/>
              </a:rPr>
              <a:t>IND-1-115 </a:t>
            </a:r>
          </a:p>
          <a:p>
            <a:pPr marL="0" indent="0">
              <a:buClr>
                <a:srgbClr val="5D7C3F"/>
              </a:buClr>
              <a:buSzPts val="1200"/>
            </a:pPr>
            <a:r>
              <a:rPr lang="en-US" dirty="0">
                <a:solidFill>
                  <a:srgbClr val="5D7C3F"/>
                </a:solidFill>
                <a:latin typeface="+mj-lt"/>
              </a:rPr>
              <a:t>Team Member 4 Name</a:t>
            </a:r>
            <a:r>
              <a:rPr lang="en-US" b="1" dirty="0">
                <a:solidFill>
                  <a:srgbClr val="5D7C3F"/>
                </a:solidFill>
                <a:latin typeface="+mj-lt"/>
              </a:rPr>
              <a:t>: </a:t>
            </a:r>
            <a:r>
              <a:rPr lang="en-IN" b="1" i="0" dirty="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Gabriel </a:t>
            </a:r>
            <a:r>
              <a:rPr lang="en-IN" b="1" i="0" dirty="0" err="1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Ndimulunde</a:t>
            </a:r>
            <a:r>
              <a:rPr lang="en-US" b="1" dirty="0">
                <a:solidFill>
                  <a:srgbClr val="5D7C3F"/>
                </a:solidFill>
                <a:latin typeface="+mj-lt"/>
              </a:rPr>
              <a:t>		</a:t>
            </a:r>
            <a:r>
              <a:rPr lang="en-US" dirty="0">
                <a:solidFill>
                  <a:srgbClr val="5D7C3F"/>
                </a:solidFill>
                <a:latin typeface="+mj-lt"/>
              </a:rPr>
              <a:t>Participant ID: </a:t>
            </a:r>
            <a:r>
              <a:rPr lang="en-US" b="1" dirty="0">
                <a:solidFill>
                  <a:srgbClr val="5D7C3F"/>
                </a:solidFill>
                <a:latin typeface="+mj-lt"/>
              </a:rPr>
              <a:t>IND-1-115 </a:t>
            </a:r>
          </a:p>
          <a:p>
            <a:pPr marL="0" indent="0">
              <a:buClr>
                <a:srgbClr val="5D7C3F"/>
              </a:buClr>
              <a:buSzPts val="1200"/>
            </a:pPr>
            <a:r>
              <a:rPr lang="en-US" dirty="0">
                <a:solidFill>
                  <a:srgbClr val="5D7C3F"/>
                </a:solidFill>
                <a:latin typeface="+mj-lt"/>
              </a:rPr>
              <a:t>Team Member 5 Name</a:t>
            </a:r>
            <a:r>
              <a:rPr lang="en-US" b="1" dirty="0">
                <a:solidFill>
                  <a:srgbClr val="5D7C3F"/>
                </a:solidFill>
                <a:latin typeface="+mj-lt"/>
              </a:rPr>
              <a:t>: </a:t>
            </a:r>
            <a:r>
              <a:rPr lang="en-IN" b="1" i="0" dirty="0" err="1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Ramatou</a:t>
            </a:r>
            <a:r>
              <a:rPr lang="en-IN" b="1" i="0" dirty="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 Salah </a:t>
            </a:r>
            <a:r>
              <a:rPr lang="en-IN" b="1" i="0" dirty="0" err="1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Hassane</a:t>
            </a:r>
            <a:r>
              <a:rPr lang="en-US" b="1" dirty="0">
                <a:solidFill>
                  <a:srgbClr val="5D7C3F"/>
                </a:solidFill>
                <a:latin typeface="+mj-lt"/>
              </a:rPr>
              <a:t>	</a:t>
            </a:r>
            <a:r>
              <a:rPr lang="en-US" dirty="0">
                <a:solidFill>
                  <a:srgbClr val="5D7C3F"/>
                </a:solidFill>
                <a:latin typeface="+mj-lt"/>
              </a:rPr>
              <a:t>Participant ID: </a:t>
            </a:r>
            <a:r>
              <a:rPr lang="en-US" b="1" dirty="0">
                <a:solidFill>
                  <a:srgbClr val="5D7C3F"/>
                </a:solidFill>
                <a:latin typeface="+mj-lt"/>
              </a:rPr>
              <a:t>IND-1-115 </a:t>
            </a: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7C3F"/>
              </a:buClr>
              <a:buSzPts val="1200"/>
              <a:buNone/>
            </a:pPr>
            <a:endParaRPr lang="en-US" b="1" dirty="0">
              <a:solidFill>
                <a:srgbClr val="5D7C3F"/>
              </a:solidFill>
              <a:latin typeface="+mj-lt"/>
            </a:endParaRPr>
          </a:p>
          <a:p>
            <a:pPr marL="0" indent="0">
              <a:buClr>
                <a:srgbClr val="5D7C3F"/>
              </a:buClr>
              <a:buSzPts val="1200"/>
            </a:pPr>
            <a:r>
              <a:rPr lang="en-US" dirty="0">
                <a:solidFill>
                  <a:srgbClr val="5D7C3F"/>
                </a:solidFill>
                <a:latin typeface="+mj-lt"/>
              </a:rPr>
              <a:t>Team Mentor 1 Name</a:t>
            </a:r>
            <a:r>
              <a:rPr lang="en-US" b="1" dirty="0">
                <a:solidFill>
                  <a:srgbClr val="5D7C3F"/>
                </a:solidFill>
                <a:latin typeface="+mj-lt"/>
              </a:rPr>
              <a:t>: </a:t>
            </a:r>
            <a:r>
              <a:rPr lang="en-US" b="1" dirty="0" err="1">
                <a:solidFill>
                  <a:srgbClr val="5D7C3F"/>
                </a:solidFill>
                <a:latin typeface="+mj-lt"/>
              </a:rPr>
              <a:t>Ansh</a:t>
            </a:r>
            <a:r>
              <a:rPr lang="en-US" b="1" dirty="0">
                <a:solidFill>
                  <a:srgbClr val="5D7C3F"/>
                </a:solidFill>
                <a:latin typeface="+mj-lt"/>
              </a:rPr>
              <a:t> Tyagi			Mentor</a:t>
            </a:r>
            <a:r>
              <a:rPr lang="en-US" dirty="0">
                <a:solidFill>
                  <a:srgbClr val="5D7C3F"/>
                </a:solidFill>
                <a:latin typeface="+mj-lt"/>
              </a:rPr>
              <a:t> ID:MENT073</a:t>
            </a:r>
            <a:endParaRPr lang="en-US" b="1" dirty="0">
              <a:solidFill>
                <a:srgbClr val="5D7C3F"/>
              </a:solidFill>
              <a:latin typeface="+mj-lt"/>
            </a:endParaRPr>
          </a:p>
          <a:p>
            <a:pPr marL="0" indent="0">
              <a:buClr>
                <a:srgbClr val="5D7C3F"/>
              </a:buClr>
              <a:buSzPts val="1200"/>
            </a:pPr>
            <a:r>
              <a:rPr lang="en-US" dirty="0">
                <a:solidFill>
                  <a:srgbClr val="5D7C3F"/>
                </a:solidFill>
                <a:latin typeface="+mj-lt"/>
              </a:rPr>
              <a:t>Team Mentor 2 Name</a:t>
            </a:r>
            <a:r>
              <a:rPr lang="en-US" b="1" dirty="0">
                <a:solidFill>
                  <a:srgbClr val="5D7C3F"/>
                </a:solidFill>
                <a:latin typeface="+mj-lt"/>
              </a:rPr>
              <a:t>: Govind T			Mentor</a:t>
            </a:r>
            <a:r>
              <a:rPr lang="en-US" dirty="0">
                <a:solidFill>
                  <a:srgbClr val="5D7C3F"/>
                </a:solidFill>
                <a:latin typeface="+mj-lt"/>
              </a:rPr>
              <a:t> ID:MENT178</a:t>
            </a:r>
            <a:endParaRPr lang="en-US" b="1" dirty="0">
              <a:solidFill>
                <a:srgbClr val="5D7C3F"/>
              </a:solidFill>
              <a:latin typeface="+mj-lt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7C3F"/>
              </a:buClr>
              <a:buSzPts val="1200"/>
              <a:buNone/>
            </a:pPr>
            <a:endParaRPr b="1" dirty="0">
              <a:solidFill>
                <a:srgbClr val="5D7C3F"/>
              </a:solidFill>
              <a:latin typeface="+mj-lt"/>
            </a:endParaRPr>
          </a:p>
        </p:txBody>
      </p:sp>
      <p:pic>
        <p:nvPicPr>
          <p:cNvPr id="219" name="Google Shape;219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33967" y="286763"/>
            <a:ext cx="1795475" cy="1795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471ef6b35c_0_0"/>
          <p:cNvSpPr txBox="1">
            <a:spLocks noGrp="1"/>
          </p:cNvSpPr>
          <p:nvPr>
            <p:ph type="title"/>
          </p:nvPr>
        </p:nvSpPr>
        <p:spPr>
          <a:xfrm>
            <a:off x="964025" y="2308900"/>
            <a:ext cx="7132200" cy="34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3000" b="1" dirty="0">
                <a:solidFill>
                  <a:srgbClr val="5D7C3F"/>
                </a:solidFill>
              </a:rPr>
              <a:t>The main mantra to maintain healthy and nurturing relationships is effective communication.</a:t>
            </a:r>
            <a:endParaRPr sz="3000" b="1" dirty="0">
              <a:solidFill>
                <a:srgbClr val="5D7C3F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 sz="3000" b="1" dirty="0"/>
          </a:p>
        </p:txBody>
      </p:sp>
      <p:pic>
        <p:nvPicPr>
          <p:cNvPr id="226" name="Google Shape;226;g1471ef6b35c_0_0"/>
          <p:cNvPicPr preferRelativeResize="0"/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/>
        </p:blipFill>
        <p:spPr>
          <a:xfrm>
            <a:off x="4440600" y="4110172"/>
            <a:ext cx="3555917" cy="23533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g1471ef6b35c_0_0"/>
          <p:cNvPicPr preferRelativeResize="0"/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rcRect/>
          <a:stretch/>
        </p:blipFill>
        <p:spPr>
          <a:xfrm>
            <a:off x="8096225" y="4110172"/>
            <a:ext cx="3966975" cy="2353381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6F53A22-9113-19DA-9E60-2DECA1AD5D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"/>
          <p:cNvSpPr txBox="1"/>
          <p:nvPr/>
        </p:nvSpPr>
        <p:spPr>
          <a:xfrm>
            <a:off x="15718" y="3441000"/>
            <a:ext cx="3184500" cy="3417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233" name="Google Shape;233;p2"/>
          <p:cNvSpPr txBox="1">
            <a:spLocks noGrp="1"/>
          </p:cNvSpPr>
          <p:nvPr>
            <p:ph type="title"/>
          </p:nvPr>
        </p:nvSpPr>
        <p:spPr>
          <a:xfrm>
            <a:off x="636495" y="278130"/>
            <a:ext cx="5861960" cy="12010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Franklin Gothic"/>
              <a:buNone/>
            </a:pPr>
            <a:r>
              <a:rPr lang="en-US" dirty="0"/>
              <a:t>Approach Details</a:t>
            </a:r>
            <a:endParaRPr dirty="0"/>
          </a:p>
        </p:txBody>
      </p:sp>
      <p:sp>
        <p:nvSpPr>
          <p:cNvPr id="235" name="Google Shape;235;p2"/>
          <p:cNvSpPr txBox="1"/>
          <p:nvPr/>
        </p:nvSpPr>
        <p:spPr>
          <a:xfrm>
            <a:off x="0" y="1792941"/>
            <a:ext cx="7655860" cy="47653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78910" lvl="0" indent="-35560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D7C3F"/>
              </a:buClr>
              <a:buSzPts val="2000"/>
              <a:buFont typeface="Libre Franklin"/>
              <a:buChar char="●"/>
            </a:pPr>
            <a:r>
              <a:rPr lang="en-US" sz="1600" i="0" dirty="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Cardiovascular diseases (CVDs) are the leading cause of death globally, taking an estimated </a:t>
            </a:r>
            <a:r>
              <a:rPr lang="en-US" sz="1600" b="1" i="0" dirty="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17.9 million </a:t>
            </a:r>
            <a:r>
              <a:rPr lang="en-US" sz="1600" i="0" dirty="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lives each year, representing 32% of all global deaths</a:t>
            </a:r>
          </a:p>
          <a:p>
            <a:pPr marL="457200" marR="78910" indent="-355600" algn="just">
              <a:spcBef>
                <a:spcPts val="1000"/>
              </a:spcBef>
              <a:buClr>
                <a:srgbClr val="5D7C3F"/>
              </a:buClr>
              <a:buSzPts val="2000"/>
              <a:buFont typeface="Libre Franklin"/>
              <a:buChar char="●"/>
            </a:pPr>
            <a:r>
              <a:rPr lang="en-US" sz="1600" i="0" dirty="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It is important to detect cardiovascular disease as early as possible so that management with counselling and medicines can begin. </a:t>
            </a:r>
            <a:r>
              <a:rPr lang="en-US" sz="1600" b="0" i="0" dirty="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Cardiovascular disease (CVD) still remains the main cause of morbidity and mortality and consequently, early diagnosis is of</a:t>
            </a:r>
            <a:r>
              <a:rPr lang="en-US" sz="1600" b="1" i="0" dirty="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 paramount importance</a:t>
            </a:r>
            <a:r>
              <a:rPr lang="en-US" sz="1600" b="0" i="0" dirty="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.</a:t>
            </a:r>
            <a:endParaRPr sz="1600" dirty="0">
              <a:solidFill>
                <a:schemeClr val="tx2">
                  <a:lumMod val="75000"/>
                </a:schemeClr>
              </a:solidFill>
              <a:latin typeface="+mj-lt"/>
              <a:ea typeface="Libre Franklin"/>
              <a:cs typeface="Libre Franklin"/>
              <a:sym typeface="Libre Franklin"/>
            </a:endParaRPr>
          </a:p>
          <a:p>
            <a:pPr marL="457200" marR="78910" lvl="0" indent="-35560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D7C3F"/>
              </a:buClr>
              <a:buSzPts val="2000"/>
              <a:buFont typeface="Libre Franklin"/>
              <a:buChar char="●"/>
            </a:pPr>
            <a:r>
              <a:rPr lang="en-US" sz="1600" i="0" strike="noStrike" cap="none" dirty="0">
                <a:solidFill>
                  <a:srgbClr val="5D7C3F"/>
                </a:solidFill>
                <a:latin typeface="+mj-lt"/>
                <a:ea typeface="Libre Franklin"/>
                <a:cs typeface="Libre Franklin"/>
                <a:sym typeface="Libre Franklin"/>
              </a:rPr>
              <a:t>To cater this, we have come up with a</a:t>
            </a:r>
            <a:r>
              <a:rPr lang="en-US" sz="1600" dirty="0">
                <a:solidFill>
                  <a:srgbClr val="5D7C3F"/>
                </a:solidFill>
                <a:latin typeface="+mj-lt"/>
                <a:ea typeface="Libre Franklin"/>
                <a:cs typeface="Libre Franklin"/>
                <a:sym typeface="Libre Franklin"/>
              </a:rPr>
              <a:t> solution</a:t>
            </a:r>
            <a:r>
              <a:rPr lang="en-US" sz="1600" i="0" strike="noStrike" cap="none" dirty="0">
                <a:solidFill>
                  <a:schemeClr val="tx2">
                    <a:lumMod val="75000"/>
                  </a:schemeClr>
                </a:solidFill>
                <a:latin typeface="+mj-lt"/>
                <a:ea typeface="Libre Franklin"/>
                <a:cs typeface="Libre Franklin"/>
                <a:sym typeface="Libre Franklin"/>
              </a:rPr>
              <a:t> to </a:t>
            </a:r>
            <a:r>
              <a:rPr lang="en-US" sz="1600" b="1" dirty="0">
                <a:solidFill>
                  <a:schemeClr val="tx2">
                    <a:lumMod val="75000"/>
                  </a:schemeClr>
                </a:solidFill>
                <a:latin typeface="+mj-lt"/>
                <a:ea typeface="Libre Franklin"/>
                <a:cs typeface="Libre Franklin"/>
                <a:sym typeface="Libre Franklin"/>
              </a:rPr>
              <a:t>early diagnose 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  <a:latin typeface="+mj-lt"/>
                <a:ea typeface="Libre Franklin"/>
                <a:cs typeface="Libre Franklin"/>
                <a:sym typeface="Libre Franklin"/>
              </a:rPr>
              <a:t>cardiomegaly disorder and reduce the mortality rate.</a:t>
            </a:r>
          </a:p>
          <a:p>
            <a:pPr marL="457200" marR="78910" indent="-355600" algn="just">
              <a:spcBef>
                <a:spcPts val="1000"/>
              </a:spcBef>
              <a:buClr>
                <a:srgbClr val="5D7C3F"/>
              </a:buClr>
              <a:buSzPts val="2000"/>
              <a:buFont typeface="Libre Franklin"/>
              <a:buChar char="●"/>
            </a:pPr>
            <a:r>
              <a:rPr lang="en-US" sz="1600" dirty="0">
                <a:solidFill>
                  <a:schemeClr val="tx2">
                    <a:lumMod val="75000"/>
                  </a:schemeClr>
                </a:solidFill>
                <a:latin typeface="+mj-lt"/>
                <a:ea typeface="Libre Franklin"/>
                <a:cs typeface="Libre Franklin"/>
                <a:sym typeface="Libre Franklin"/>
              </a:rPr>
              <a:t>We have build a model to </a:t>
            </a:r>
            <a:r>
              <a:rPr lang="en-US" sz="1600" b="0" i="0" dirty="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diagnose Cardiomegaly from digital chest X-Ray images. We are using </a:t>
            </a:r>
            <a:r>
              <a:rPr lang="en-US" sz="1600" b="1" i="0" dirty="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Resnet over U-Net </a:t>
            </a:r>
            <a:r>
              <a:rPr lang="en-US" sz="1600" b="0" i="0" dirty="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model to build segmentation models to calculate cardiothoracic ratio ( CTR) for assessment of Cardiomegaly in CXR images.</a:t>
            </a:r>
          </a:p>
          <a:p>
            <a:pPr marL="457200" marR="78910" indent="-355600" algn="just">
              <a:spcBef>
                <a:spcPts val="1000"/>
              </a:spcBef>
              <a:buClr>
                <a:srgbClr val="5D7C3F"/>
              </a:buClr>
              <a:buSzPts val="2000"/>
              <a:buFont typeface="Libre Franklin"/>
              <a:buChar char="●"/>
            </a:pPr>
            <a:r>
              <a:rPr lang="en-US" sz="16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CTR of a chest X-ray image is calculated as </a:t>
            </a:r>
            <a:r>
              <a:rPr lang="en-US" sz="1600" b="1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cardiac diameter 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(the diameter of the heart) divided by the </a:t>
            </a:r>
            <a:r>
              <a:rPr lang="en-US" sz="1600" b="1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thoracic diameter 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(the diameter of the chest).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  <a:latin typeface="+mj-lt"/>
                <a:sym typeface="Libre Franklin"/>
              </a:rPr>
              <a:t> The predicted results will help in identifying the cardiomegaly disorder.</a:t>
            </a:r>
            <a:endParaRPr sz="1600" i="0" strike="noStrike" cap="none" dirty="0">
              <a:solidFill>
                <a:schemeClr val="tx2">
                  <a:lumMod val="75000"/>
                </a:schemeClr>
              </a:solidFill>
              <a:latin typeface="+mj-lt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2050" name="Picture 2" descr="NC">
            <a:extLst>
              <a:ext uri="{FF2B5EF4-FFF2-40B4-BE49-F238E27FC236}">
                <a16:creationId xmlns:a16="http://schemas.microsoft.com/office/drawing/2014/main" id="{A80A8BF0-DC70-B55F-E408-BCDAA782F5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954" y="878653"/>
            <a:ext cx="4286235" cy="2321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See the source image">
            <a:extLst>
              <a:ext uri="{FF2B5EF4-FFF2-40B4-BE49-F238E27FC236}">
                <a16:creationId xmlns:a16="http://schemas.microsoft.com/office/drawing/2014/main" id="{B6A07409-5F9B-8BE7-2016-9B57FC81EC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1388" y="3725825"/>
            <a:ext cx="4654894" cy="2321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7FCEAEF-DC04-9288-DFD2-A9C59CDDF1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6930" y="1792941"/>
            <a:ext cx="2552378" cy="21515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1471ef6b35c_0_8"/>
          <p:cNvSpPr txBox="1">
            <a:spLocks noGrp="1"/>
          </p:cNvSpPr>
          <p:nvPr>
            <p:ph type="title"/>
          </p:nvPr>
        </p:nvSpPr>
        <p:spPr>
          <a:xfrm>
            <a:off x="964022" y="277981"/>
            <a:ext cx="7532400" cy="5915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dirty="0"/>
              <a:t>Technology Stack</a:t>
            </a:r>
            <a:endParaRPr dirty="0"/>
          </a:p>
        </p:txBody>
      </p:sp>
      <p:sp>
        <p:nvSpPr>
          <p:cNvPr id="249" name="Google Shape;249;g1471ef6b35c_0_8"/>
          <p:cNvSpPr txBox="1">
            <a:spLocks noGrp="1"/>
          </p:cNvSpPr>
          <p:nvPr>
            <p:ph type="sldNum" idx="12"/>
          </p:nvPr>
        </p:nvSpPr>
        <p:spPr>
          <a:xfrm>
            <a:off x="971550" y="6332220"/>
            <a:ext cx="523200" cy="2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sp>
        <p:nvSpPr>
          <p:cNvPr id="250" name="Google Shape;250;g1471ef6b35c_0_8"/>
          <p:cNvSpPr txBox="1"/>
          <p:nvPr/>
        </p:nvSpPr>
        <p:spPr>
          <a:xfrm>
            <a:off x="865410" y="1095099"/>
            <a:ext cx="7989600" cy="4667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78910" lvl="0" indent="-45720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+mj-lt"/>
              <a:buAutoNum type="arabicPeriod"/>
            </a:pPr>
            <a:r>
              <a:rPr lang="en-US" sz="1600" b="1" i="0" u="none" strike="noStrike" cap="none" dirty="0">
                <a:solidFill>
                  <a:schemeClr val="tx2">
                    <a:lumMod val="75000"/>
                  </a:schemeClr>
                </a:solidFill>
                <a:latin typeface="+mn-lt"/>
                <a:ea typeface="Libre Franklin"/>
                <a:cs typeface="Libre Franklin"/>
                <a:sym typeface="Libre Franklin"/>
              </a:rPr>
              <a:t>ML Modules </a:t>
            </a:r>
          </a:p>
          <a:p>
            <a:pPr marL="285750" marR="78910" lvl="3" indent="-285750" algn="just">
              <a:spcBef>
                <a:spcPts val="1000"/>
              </a:spcBef>
              <a:buSzPts val="1700"/>
              <a:buFont typeface="Arial" panose="020B0604020202020204" pitchFamily="34" charset="0"/>
              <a:buChar char="•"/>
            </a:pPr>
            <a:r>
              <a:rPr lang="en-US" sz="1600" i="0" u="none" strike="noStrike" cap="none" dirty="0">
                <a:solidFill>
                  <a:schemeClr val="tx2">
                    <a:lumMod val="75000"/>
                  </a:schemeClr>
                </a:solidFill>
                <a:latin typeface="+mn-lt"/>
                <a:ea typeface="Libre Franklin"/>
                <a:cs typeface="Libre Franklin"/>
                <a:sym typeface="Libre Franklin"/>
              </a:rPr>
              <a:t>Lung Segmentation – </a:t>
            </a:r>
            <a:r>
              <a:rPr lang="en-US" sz="1600" b="1" i="0" u="none" strike="noStrike" cap="none" dirty="0" err="1">
                <a:solidFill>
                  <a:schemeClr val="tx2">
                    <a:lumMod val="75000"/>
                  </a:schemeClr>
                </a:solidFill>
                <a:latin typeface="+mn-lt"/>
                <a:ea typeface="Libre Franklin"/>
                <a:cs typeface="Libre Franklin"/>
                <a:sym typeface="Libre Franklin"/>
              </a:rPr>
              <a:t>ResUnet</a:t>
            </a:r>
            <a:r>
              <a:rPr lang="en-US" sz="1600" i="0" u="none" strike="noStrike" cap="none" dirty="0">
                <a:solidFill>
                  <a:schemeClr val="tx2">
                    <a:lumMod val="75000"/>
                  </a:schemeClr>
                </a:solidFill>
                <a:latin typeface="+mn-lt"/>
                <a:ea typeface="Libre Franklin"/>
                <a:cs typeface="Libre Franklin"/>
                <a:sym typeface="Libre Franklin"/>
              </a:rPr>
              <a:t> for Image Segmentation </a:t>
            </a:r>
          </a:p>
          <a:p>
            <a:pPr marL="285750" marR="78910" lvl="0" indent="-28575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 panose="020B0604020202020204" pitchFamily="34" charset="0"/>
              <a:buChar char="•"/>
            </a:pPr>
            <a:r>
              <a:rPr lang="en-US" sz="1600" i="0" u="none" strike="noStrike" cap="none" dirty="0">
                <a:solidFill>
                  <a:schemeClr val="tx2">
                    <a:lumMod val="75000"/>
                  </a:schemeClr>
                </a:solidFill>
                <a:latin typeface="+mn-lt"/>
                <a:ea typeface="Libre Franklin"/>
                <a:cs typeface="Libre Franklin"/>
                <a:sym typeface="Libre Franklin"/>
              </a:rPr>
              <a:t>Image processing - </a:t>
            </a:r>
            <a:r>
              <a:rPr lang="en-US" sz="1600" b="1" dirty="0" err="1">
                <a:solidFill>
                  <a:schemeClr val="tx2">
                    <a:lumMod val="75000"/>
                  </a:schemeClr>
                </a:solidFill>
                <a:latin typeface="+mn-lt"/>
                <a:ea typeface="Libre Franklin"/>
                <a:cs typeface="Libre Franklin"/>
                <a:sym typeface="Libre Franklin"/>
              </a:rPr>
              <a:t>opencv</a:t>
            </a:r>
            <a:r>
              <a:rPr lang="en-US" sz="1600" i="0" u="none" strike="noStrike" cap="none" dirty="0">
                <a:solidFill>
                  <a:schemeClr val="tx2">
                    <a:lumMod val="75000"/>
                  </a:schemeClr>
                </a:solidFill>
                <a:latin typeface="+mn-lt"/>
                <a:ea typeface="Libre Franklin"/>
                <a:cs typeface="Libre Franklin"/>
                <a:sym typeface="Libre Franklin"/>
              </a:rPr>
              <a:t> Library </a:t>
            </a:r>
          </a:p>
          <a:p>
            <a:pPr marL="285750" marR="78910" lvl="0" indent="-28575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 panose="020B0604020202020204" pitchFamily="34" charset="0"/>
              <a:buChar char="•"/>
            </a:pPr>
            <a:r>
              <a:rPr lang="en-US" sz="1600" i="0" u="none" strike="noStrike" cap="none" dirty="0">
                <a:solidFill>
                  <a:schemeClr val="tx2">
                    <a:lumMod val="75000"/>
                  </a:schemeClr>
                </a:solidFill>
                <a:latin typeface="+mn-lt"/>
                <a:ea typeface="Libre Franklin"/>
                <a:cs typeface="Libre Franklin"/>
                <a:sym typeface="Libre Franklin"/>
              </a:rPr>
              <a:t>Constructing the ML model- </a:t>
            </a:r>
            <a:r>
              <a:rPr lang="en-US" sz="1600" b="1" dirty="0" err="1">
                <a:solidFill>
                  <a:schemeClr val="tx2">
                    <a:lumMod val="75000"/>
                  </a:schemeClr>
                </a:solidFill>
                <a:latin typeface="+mn-lt"/>
                <a:ea typeface="Libre Franklin"/>
                <a:cs typeface="Libre Franklin"/>
                <a:sym typeface="Libre Franklin"/>
              </a:rPr>
              <a:t>T</a:t>
            </a:r>
            <a:r>
              <a:rPr lang="en-US" sz="1600" b="1" i="0" u="none" strike="noStrike" cap="none" dirty="0" err="1">
                <a:solidFill>
                  <a:schemeClr val="tx2">
                    <a:lumMod val="75000"/>
                  </a:schemeClr>
                </a:solidFill>
                <a:latin typeface="+mn-lt"/>
                <a:ea typeface="Libre Franklin"/>
                <a:cs typeface="Libre Franklin"/>
                <a:sym typeface="Libre Franklin"/>
              </a:rPr>
              <a:t>ensorflow</a:t>
            </a:r>
            <a:r>
              <a:rPr lang="en-US" sz="1600" b="1" i="0" u="none" strike="noStrike" cap="none" dirty="0">
                <a:solidFill>
                  <a:schemeClr val="tx2">
                    <a:lumMod val="75000"/>
                  </a:schemeClr>
                </a:solidFill>
                <a:latin typeface="+mn-lt"/>
                <a:ea typeface="Libre Franklin"/>
                <a:cs typeface="Libre Franklin"/>
                <a:sym typeface="Libre Franklin"/>
              </a:rPr>
              <a:t> &amp;</a:t>
            </a:r>
            <a:r>
              <a:rPr lang="en-US" sz="1600" b="1" dirty="0">
                <a:solidFill>
                  <a:schemeClr val="tx2">
                    <a:lumMod val="75000"/>
                  </a:schemeClr>
                </a:solidFill>
                <a:latin typeface="+mn-lt"/>
                <a:ea typeface="Libre Franklin"/>
                <a:cs typeface="Libre Franklin"/>
                <a:sym typeface="Libre Franklin"/>
              </a:rPr>
              <a:t> </a:t>
            </a:r>
            <a:r>
              <a:rPr lang="en-US" sz="1600" b="1" dirty="0" err="1">
                <a:solidFill>
                  <a:schemeClr val="tx2">
                    <a:lumMod val="75000"/>
                  </a:schemeClr>
                </a:solidFill>
                <a:latin typeface="+mn-lt"/>
                <a:ea typeface="Libre Franklin"/>
                <a:cs typeface="Libre Franklin"/>
                <a:sym typeface="Libre Franklin"/>
              </a:rPr>
              <a:t>Keras</a:t>
            </a:r>
            <a:r>
              <a:rPr lang="en-US" sz="1600" b="1" dirty="0">
                <a:solidFill>
                  <a:schemeClr val="tx2">
                    <a:lumMod val="75000"/>
                  </a:schemeClr>
                </a:solidFill>
                <a:latin typeface="+mn-lt"/>
                <a:ea typeface="Libre Franklin"/>
                <a:cs typeface="Libre Franklin"/>
                <a:sym typeface="Libre Franklin"/>
              </a:rPr>
              <a:t> </a:t>
            </a:r>
          </a:p>
          <a:p>
            <a:pPr marL="285750" marR="78910" lvl="0" indent="-28575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tx2">
                    <a:lumMod val="75000"/>
                  </a:schemeClr>
                </a:solidFill>
                <a:latin typeface="+mn-lt"/>
                <a:ea typeface="Libre Franklin"/>
                <a:cs typeface="Libre Franklin"/>
                <a:sym typeface="Libre Franklin"/>
              </a:rPr>
              <a:t>Matplotlib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  <a:latin typeface="+mn-lt"/>
                <a:ea typeface="Libre Franklin"/>
                <a:cs typeface="Libre Franklin"/>
                <a:sym typeface="Libre Franklin"/>
              </a:rPr>
              <a:t> – for data Visualization</a:t>
            </a:r>
          </a:p>
          <a:p>
            <a:pPr marL="285750" marR="78910" lvl="0" indent="-28575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 panose="020B0604020202020204" pitchFamily="34" charset="0"/>
              <a:buChar char="•"/>
            </a:pPr>
            <a:r>
              <a:rPr lang="en-US" sz="1600" b="1" i="0" dirty="0" err="1">
                <a:solidFill>
                  <a:schemeClr val="tx2">
                    <a:lumMod val="75000"/>
                  </a:schemeClr>
                </a:solidFill>
                <a:effectLst/>
                <a:latin typeface="+mn-lt"/>
              </a:rPr>
              <a:t>Pil</a:t>
            </a:r>
            <a:r>
              <a:rPr lang="en-US" sz="1600" b="1" i="0" dirty="0">
                <a:solidFill>
                  <a:schemeClr val="tx2">
                    <a:lumMod val="75000"/>
                  </a:schemeClr>
                </a:solidFill>
                <a:effectLst/>
                <a:latin typeface="+mn-lt"/>
              </a:rPr>
              <a:t> </a:t>
            </a:r>
            <a:r>
              <a:rPr lang="en-US" sz="1600" i="0" dirty="0">
                <a:solidFill>
                  <a:schemeClr val="tx2">
                    <a:lumMod val="75000"/>
                  </a:schemeClr>
                </a:solidFill>
                <a:effectLst/>
                <a:latin typeface="+mn-lt"/>
              </a:rPr>
              <a:t>image module 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: </a:t>
            </a:r>
            <a:r>
              <a:rPr lang="en-US" sz="1600" i="0" dirty="0">
                <a:solidFill>
                  <a:schemeClr val="tx2">
                    <a:lumMod val="75000"/>
                  </a:schemeClr>
                </a:solidFill>
                <a:effectLst/>
                <a:latin typeface="+mn-lt"/>
              </a:rPr>
              <a:t>Python Imaging Library which provides the python interpreter with image editing capabilities </a:t>
            </a:r>
          </a:p>
          <a:p>
            <a:pPr marL="285750" marR="78910" lvl="0" indent="-28575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 panose="020B0604020202020204" pitchFamily="34" charset="0"/>
              <a:buChar char="•"/>
            </a:pPr>
            <a:r>
              <a:rPr lang="en-US" sz="1600" b="1" i="0" dirty="0" err="1">
                <a:solidFill>
                  <a:schemeClr val="tx2">
                    <a:lumMod val="75000"/>
                  </a:schemeClr>
                </a:solidFill>
                <a:effectLst/>
                <a:latin typeface="+mn-lt"/>
              </a:rPr>
              <a:t>Albumentations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: </a:t>
            </a:r>
            <a:r>
              <a:rPr lang="en-US" sz="1600" i="0" dirty="0">
                <a:solidFill>
                  <a:schemeClr val="tx2">
                    <a:lumMod val="75000"/>
                  </a:schemeClr>
                </a:solidFill>
                <a:effectLst/>
                <a:latin typeface="+mn-lt"/>
              </a:rPr>
              <a:t>Python library for image augmentation. Image augmentation is used in deep learning and computer vision tasks to increase the quality of trained models</a:t>
            </a:r>
            <a:endParaRPr lang="en-US" sz="1600" dirty="0">
              <a:solidFill>
                <a:schemeClr val="tx2">
                  <a:lumMod val="75000"/>
                </a:schemeClr>
              </a:solidFill>
              <a:latin typeface="+mn-lt"/>
              <a:ea typeface="Libre Franklin"/>
              <a:cs typeface="Libre Franklin"/>
              <a:sym typeface="Libre Franklin"/>
            </a:endParaRPr>
          </a:p>
          <a:p>
            <a:pPr marR="78910" lvl="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700"/>
            </a:pPr>
            <a:r>
              <a:rPr lang="en-US" sz="1600" b="1" i="0" u="none" strike="noStrike" cap="none" dirty="0">
                <a:solidFill>
                  <a:schemeClr val="tx2">
                    <a:lumMod val="75000"/>
                  </a:schemeClr>
                </a:solidFill>
                <a:latin typeface="+mn-lt"/>
                <a:ea typeface="Libre Franklin"/>
                <a:cs typeface="Libre Franklin"/>
                <a:sym typeface="Libre Franklin"/>
              </a:rPr>
              <a:t>2. User Interface – React </a:t>
            </a:r>
            <a:r>
              <a:rPr lang="en-US" sz="1600" b="1" i="0" u="none" strike="noStrike" cap="none" dirty="0" err="1">
                <a:solidFill>
                  <a:schemeClr val="tx2">
                    <a:lumMod val="75000"/>
                  </a:schemeClr>
                </a:solidFill>
                <a:latin typeface="+mn-lt"/>
                <a:ea typeface="Libre Franklin"/>
                <a:cs typeface="Libre Franklin"/>
                <a:sym typeface="Libre Franklin"/>
              </a:rPr>
              <a:t>js</a:t>
            </a:r>
            <a:r>
              <a:rPr lang="en-US" sz="1600" b="1" i="0" u="none" strike="noStrike" cap="none" dirty="0">
                <a:solidFill>
                  <a:schemeClr val="tx2">
                    <a:lumMod val="75000"/>
                  </a:schemeClr>
                </a:solidFill>
                <a:latin typeface="+mn-lt"/>
                <a:ea typeface="Libre Franklin"/>
                <a:cs typeface="Libre Franklin"/>
                <a:sym typeface="Libre Franklin"/>
              </a:rPr>
              <a:t>, redux, tailwind</a:t>
            </a:r>
          </a:p>
          <a:p>
            <a:pPr marR="78910" lvl="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700"/>
            </a:pPr>
            <a:r>
              <a:rPr lang="en-US" sz="1600" b="1" i="0" u="none" strike="noStrike" cap="none" dirty="0">
                <a:solidFill>
                  <a:schemeClr val="tx2">
                    <a:lumMod val="75000"/>
                  </a:schemeClr>
                </a:solidFill>
                <a:latin typeface="+mn-lt"/>
                <a:ea typeface="Libre Franklin"/>
                <a:cs typeface="Libre Franklin"/>
                <a:sym typeface="Libre Franklin"/>
              </a:rPr>
              <a:t>3.  </a:t>
            </a:r>
            <a:r>
              <a:rPr lang="en-US" sz="1600" b="1" dirty="0">
                <a:solidFill>
                  <a:schemeClr val="tx2">
                    <a:lumMod val="75000"/>
                  </a:schemeClr>
                </a:solidFill>
                <a:latin typeface="+mn-lt"/>
                <a:ea typeface="Libre Franklin"/>
                <a:cs typeface="Libre Franklin"/>
                <a:sym typeface="Libre Franklin"/>
              </a:rPr>
              <a:t>Backend – Node.js, Express.js, Python, Flask</a:t>
            </a:r>
          </a:p>
          <a:p>
            <a:pPr marR="78910" lvl="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700"/>
            </a:pPr>
            <a:r>
              <a:rPr lang="en-US" sz="1600" b="1" dirty="0">
                <a:solidFill>
                  <a:schemeClr val="tx2">
                    <a:lumMod val="75000"/>
                  </a:schemeClr>
                </a:solidFill>
                <a:latin typeface="+mn-lt"/>
                <a:ea typeface="Libre Franklin"/>
                <a:cs typeface="Libre Franklin"/>
                <a:sym typeface="Libre Franklin"/>
              </a:rPr>
              <a:t>4.  Database: Mongo </a:t>
            </a:r>
            <a:r>
              <a:rPr lang="en-US" sz="1600" b="1" dirty="0" err="1">
                <a:solidFill>
                  <a:schemeClr val="tx2">
                    <a:lumMod val="75000"/>
                  </a:schemeClr>
                </a:solidFill>
                <a:latin typeface="+mn-lt"/>
                <a:ea typeface="Libre Franklin"/>
                <a:cs typeface="Libre Franklin"/>
                <a:sym typeface="Libre Franklin"/>
              </a:rPr>
              <a:t>db</a:t>
            </a:r>
            <a:r>
              <a:rPr lang="en-US" sz="1600" b="1" dirty="0">
                <a:solidFill>
                  <a:schemeClr val="tx2">
                    <a:lumMod val="75000"/>
                  </a:schemeClr>
                </a:solidFill>
                <a:latin typeface="+mn-lt"/>
                <a:ea typeface="Libre Franklin"/>
                <a:cs typeface="Libre Franklin"/>
                <a:sym typeface="Libre Franklin"/>
              </a:rPr>
              <a:t> </a:t>
            </a:r>
            <a:r>
              <a:rPr lang="en-US" sz="1600" b="1" dirty="0" err="1">
                <a:solidFill>
                  <a:schemeClr val="tx2">
                    <a:lumMod val="75000"/>
                  </a:schemeClr>
                </a:solidFill>
                <a:latin typeface="+mn-lt"/>
                <a:ea typeface="Libre Franklin"/>
                <a:cs typeface="Libre Franklin"/>
                <a:sym typeface="Libre Franklin"/>
              </a:rPr>
              <a:t>nosql</a:t>
            </a:r>
            <a:r>
              <a:rPr lang="en-US" sz="1600" b="1" dirty="0">
                <a:solidFill>
                  <a:schemeClr val="tx2">
                    <a:lumMod val="75000"/>
                  </a:schemeClr>
                </a:solidFill>
                <a:latin typeface="+mn-lt"/>
                <a:ea typeface="Libre Franklin"/>
                <a:cs typeface="Libre Franklin"/>
                <a:sym typeface="Libre Franklin"/>
              </a:rPr>
              <a:t> database</a:t>
            </a:r>
            <a:endParaRPr sz="1600" b="1" dirty="0">
              <a:solidFill>
                <a:schemeClr val="tx2">
                  <a:lumMod val="75000"/>
                </a:schemeClr>
              </a:solidFill>
              <a:latin typeface="+mn-lt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4100" name="Picture 4" descr="See the source image">
            <a:extLst>
              <a:ext uri="{FF2B5EF4-FFF2-40B4-BE49-F238E27FC236}">
                <a16:creationId xmlns:a16="http://schemas.microsoft.com/office/drawing/2014/main" id="{53A5501D-E3E0-337B-BD0F-6581AFEAC0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8894" y="4367340"/>
            <a:ext cx="3627342" cy="2212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15099c71ff5_0_381"/>
          <p:cNvSpPr txBox="1">
            <a:spLocks noGrp="1"/>
          </p:cNvSpPr>
          <p:nvPr>
            <p:ph type="title"/>
          </p:nvPr>
        </p:nvSpPr>
        <p:spPr>
          <a:xfrm>
            <a:off x="971549" y="876296"/>
            <a:ext cx="5780700" cy="6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Franklin Gothic"/>
              <a:buNone/>
            </a:pPr>
            <a:r>
              <a:rPr lang="en-US" dirty="0"/>
              <a:t>Model Building</a:t>
            </a:r>
            <a:endParaRPr dirty="0"/>
          </a:p>
        </p:txBody>
      </p:sp>
      <p:sp>
        <p:nvSpPr>
          <p:cNvPr id="256" name="Google Shape;256;g15099c71ff5_0_381"/>
          <p:cNvSpPr txBox="1">
            <a:spLocks noGrp="1"/>
          </p:cNvSpPr>
          <p:nvPr>
            <p:ph type="sldNum" idx="12"/>
          </p:nvPr>
        </p:nvSpPr>
        <p:spPr>
          <a:xfrm>
            <a:off x="971550" y="6332220"/>
            <a:ext cx="523200" cy="2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sp>
        <p:nvSpPr>
          <p:cNvPr id="257" name="Google Shape;257;g15099c71ff5_0_381"/>
          <p:cNvSpPr txBox="1"/>
          <p:nvPr/>
        </p:nvSpPr>
        <p:spPr>
          <a:xfrm>
            <a:off x="627529" y="2286000"/>
            <a:ext cx="11062447" cy="2602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6195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Libre Franklin"/>
              <a:buChar char="●"/>
            </a:pPr>
            <a:r>
              <a:rPr lang="en-US" sz="1700" b="1" dirty="0" err="1">
                <a:solidFill>
                  <a:schemeClr val="tx2">
                    <a:lumMod val="75000"/>
                  </a:schemeClr>
                </a:solidFill>
                <a:latin typeface="+mn-lt"/>
                <a:ea typeface="Libre Franklin"/>
                <a:cs typeface="Libre Franklin"/>
                <a:sym typeface="Libre Franklin"/>
              </a:rPr>
              <a:t>ResNet</a:t>
            </a:r>
            <a:r>
              <a:rPr lang="en-US" sz="1700" b="1" dirty="0">
                <a:solidFill>
                  <a:schemeClr val="tx2">
                    <a:lumMod val="75000"/>
                  </a:schemeClr>
                </a:solidFill>
                <a:latin typeface="+mn-lt"/>
                <a:ea typeface="Libre Franklin"/>
                <a:cs typeface="Libre Franklin"/>
                <a:sym typeface="Libre Franklin"/>
              </a:rPr>
              <a:t> over </a:t>
            </a:r>
            <a:r>
              <a:rPr lang="en-US" sz="1700" b="1" dirty="0" err="1">
                <a:solidFill>
                  <a:schemeClr val="tx2">
                    <a:lumMod val="75000"/>
                  </a:schemeClr>
                </a:solidFill>
                <a:latin typeface="+mn-lt"/>
                <a:ea typeface="Libre Franklin"/>
                <a:cs typeface="Libre Franklin"/>
                <a:sym typeface="Libre Franklin"/>
              </a:rPr>
              <a:t>Unet</a:t>
            </a:r>
            <a:r>
              <a:rPr lang="en-US" sz="1700" b="1" dirty="0">
                <a:solidFill>
                  <a:schemeClr val="tx2">
                    <a:lumMod val="75000"/>
                  </a:schemeClr>
                </a:solidFill>
                <a:latin typeface="+mn-lt"/>
                <a:ea typeface="Libre Franklin"/>
                <a:cs typeface="Libre Franklin"/>
                <a:sym typeface="Libre Franklin"/>
              </a:rPr>
              <a:t> </a:t>
            </a:r>
            <a:r>
              <a:rPr lang="en-US" sz="1700" dirty="0">
                <a:solidFill>
                  <a:schemeClr val="tx2">
                    <a:lumMod val="75000"/>
                  </a:schemeClr>
                </a:solidFill>
                <a:latin typeface="+mn-lt"/>
                <a:ea typeface="Libre Franklin"/>
                <a:cs typeface="Libre Franklin"/>
                <a:sym typeface="Libre Franklin"/>
              </a:rPr>
              <a:t>is the model that we used for </a:t>
            </a:r>
            <a:r>
              <a:rPr lang="en-US" sz="1700" b="1" dirty="0">
                <a:solidFill>
                  <a:schemeClr val="tx2">
                    <a:lumMod val="75000"/>
                  </a:schemeClr>
                </a:solidFill>
                <a:latin typeface="+mn-lt"/>
                <a:ea typeface="Libre Franklin"/>
                <a:cs typeface="Libre Franklin"/>
                <a:sym typeface="Libre Franklin"/>
              </a:rPr>
              <a:t>image Segmentation</a:t>
            </a:r>
          </a:p>
          <a:p>
            <a:pPr marL="457200" lvl="0" indent="-36195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Libre Franklin"/>
              <a:buChar char="●"/>
            </a:pPr>
            <a:r>
              <a:rPr lang="en-US" sz="1700" dirty="0">
                <a:solidFill>
                  <a:schemeClr val="tx2">
                    <a:lumMod val="75000"/>
                  </a:schemeClr>
                </a:solidFill>
                <a:latin typeface="+mn-lt"/>
                <a:ea typeface="Libre Franklin"/>
                <a:cs typeface="Libre Franklin"/>
                <a:sym typeface="Libre Franklin"/>
              </a:rPr>
              <a:t>It is popular biomedical image segmentation network and does </a:t>
            </a:r>
            <a:r>
              <a:rPr lang="en-US" sz="1700" b="1" dirty="0">
                <a:solidFill>
                  <a:schemeClr val="tx2">
                    <a:lumMod val="75000"/>
                  </a:schemeClr>
                </a:solidFill>
                <a:latin typeface="+mn-lt"/>
                <a:ea typeface="Libre Franklin"/>
                <a:cs typeface="Libre Franklin"/>
                <a:sym typeface="Libre Franklin"/>
              </a:rPr>
              <a:t>pixel wise segmentation </a:t>
            </a:r>
            <a:r>
              <a:rPr lang="en-US" sz="1700" dirty="0">
                <a:solidFill>
                  <a:schemeClr val="tx2">
                    <a:lumMod val="75000"/>
                  </a:schemeClr>
                </a:solidFill>
                <a:latin typeface="+mn-lt"/>
                <a:ea typeface="Libre Franklin"/>
                <a:cs typeface="Libre Franklin"/>
                <a:sym typeface="Libre Franklin"/>
              </a:rPr>
              <a:t>over great speed .</a:t>
            </a:r>
          </a:p>
          <a:p>
            <a:pPr marL="457200" lvl="0" indent="-36195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Libre Franklin"/>
              <a:buChar char="●"/>
            </a:pPr>
            <a:r>
              <a:rPr lang="en-US" sz="1700" dirty="0">
                <a:solidFill>
                  <a:schemeClr val="tx2">
                    <a:lumMod val="75000"/>
                  </a:schemeClr>
                </a:solidFill>
                <a:latin typeface="+mn-lt"/>
                <a:ea typeface="Libre Franklin"/>
                <a:cs typeface="Libre Franklin"/>
                <a:sym typeface="Libre Franklin"/>
              </a:rPr>
              <a:t>It has </a:t>
            </a:r>
            <a:r>
              <a:rPr lang="en-US" sz="1700" b="1" dirty="0">
                <a:solidFill>
                  <a:schemeClr val="tx2">
                    <a:lumMod val="75000"/>
                  </a:schemeClr>
                </a:solidFill>
                <a:latin typeface="+mn-lt"/>
                <a:ea typeface="Libre Franklin"/>
                <a:cs typeface="Libre Franklin"/>
                <a:sym typeface="Libre Franklin"/>
              </a:rPr>
              <a:t>end to end encoder and decoder network</a:t>
            </a:r>
            <a:r>
              <a:rPr lang="en-US" sz="1700" dirty="0">
                <a:solidFill>
                  <a:schemeClr val="tx2">
                    <a:lumMod val="75000"/>
                  </a:schemeClr>
                </a:solidFill>
                <a:latin typeface="+mn-lt"/>
                <a:ea typeface="Libre Franklin"/>
                <a:cs typeface="Libre Franklin"/>
                <a:sym typeface="Libre Franklin"/>
              </a:rPr>
              <a:t>. Encoder is used for feature extraction from digital chest x-ray input and Decoder processes features into output mask.</a:t>
            </a:r>
          </a:p>
          <a:p>
            <a:pPr marL="457200" indent="-361950" algn="just">
              <a:lnSpc>
                <a:spcPct val="90000"/>
              </a:lnSpc>
              <a:spcBef>
                <a:spcPts val="1000"/>
              </a:spcBef>
              <a:buClr>
                <a:schemeClr val="lt2"/>
              </a:buClr>
              <a:buSzPts val="2100"/>
              <a:buFont typeface="Libre Franklin"/>
              <a:buChar char="●"/>
            </a:pPr>
            <a:r>
              <a:rPr lang="en-US" sz="1700" dirty="0">
                <a:solidFill>
                  <a:schemeClr val="tx2">
                    <a:lumMod val="75000"/>
                  </a:schemeClr>
                </a:solidFill>
                <a:latin typeface="+mn-lt"/>
                <a:ea typeface="Libre Franklin"/>
                <a:cs typeface="Libre Franklin"/>
                <a:sym typeface="Libre Franklin"/>
              </a:rPr>
              <a:t>The Dataset used for our model is </a:t>
            </a:r>
            <a:r>
              <a:rPr lang="en-US" sz="1700" b="1" i="0" dirty="0">
                <a:solidFill>
                  <a:schemeClr val="tx2">
                    <a:lumMod val="75000"/>
                  </a:schemeClr>
                </a:solidFill>
                <a:effectLst/>
                <a:latin typeface="+mn-lt"/>
              </a:rPr>
              <a:t>National Institutes of Health Chest X-Ray Dataset </a:t>
            </a:r>
          </a:p>
          <a:p>
            <a:pPr marL="457200" indent="-361950" algn="just">
              <a:lnSpc>
                <a:spcPct val="90000"/>
              </a:lnSpc>
              <a:spcBef>
                <a:spcPts val="1000"/>
              </a:spcBef>
              <a:buClr>
                <a:schemeClr val="lt2"/>
              </a:buClr>
              <a:buSzPts val="2100"/>
              <a:buFont typeface="Libre Franklin"/>
              <a:buChar char="●"/>
            </a:pPr>
            <a:r>
              <a:rPr lang="en-US" sz="1700" b="0" i="0" dirty="0">
                <a:solidFill>
                  <a:schemeClr val="tx2">
                    <a:lumMod val="75000"/>
                  </a:schemeClr>
                </a:solidFill>
                <a:effectLst/>
                <a:latin typeface="+mn-lt"/>
              </a:rPr>
              <a:t>NIH</a:t>
            </a:r>
            <a:r>
              <a:rPr lang="en-US" sz="1700" i="0" u="none" strike="noStrike" dirty="0">
                <a:solidFill>
                  <a:schemeClr val="tx2">
                    <a:lumMod val="75000"/>
                  </a:schemeClr>
                </a:solidFill>
                <a:effectLst/>
                <a:latin typeface="+mn-lt"/>
              </a:rPr>
              <a:t> Chest X-rays dataset has o</a:t>
            </a:r>
            <a:r>
              <a:rPr lang="en-US" sz="1700" i="0" dirty="0">
                <a:solidFill>
                  <a:schemeClr val="tx2">
                    <a:lumMod val="75000"/>
                  </a:schemeClr>
                </a:solidFill>
                <a:effectLst/>
                <a:latin typeface="+mn-lt"/>
              </a:rPr>
              <a:t>ver </a:t>
            </a:r>
            <a:r>
              <a:rPr lang="en-US" sz="1700" b="1" i="0" dirty="0">
                <a:solidFill>
                  <a:schemeClr val="tx2">
                    <a:lumMod val="75000"/>
                  </a:schemeClr>
                </a:solidFill>
                <a:effectLst/>
                <a:latin typeface="+mn-lt"/>
              </a:rPr>
              <a:t>112,000</a:t>
            </a:r>
            <a:r>
              <a:rPr lang="en-US" sz="1700" i="0" dirty="0">
                <a:solidFill>
                  <a:schemeClr val="tx2">
                    <a:lumMod val="75000"/>
                  </a:schemeClr>
                </a:solidFill>
                <a:effectLst/>
                <a:latin typeface="+mn-lt"/>
              </a:rPr>
              <a:t> Chest X-ray images from more than </a:t>
            </a:r>
            <a:r>
              <a:rPr lang="en-US" sz="1700" b="1" i="0" dirty="0">
                <a:solidFill>
                  <a:schemeClr val="tx2">
                    <a:lumMod val="75000"/>
                  </a:schemeClr>
                </a:solidFill>
                <a:effectLst/>
                <a:latin typeface="+mn-lt"/>
              </a:rPr>
              <a:t>30,000</a:t>
            </a:r>
            <a:r>
              <a:rPr lang="en-US" sz="1700" i="0" dirty="0">
                <a:solidFill>
                  <a:schemeClr val="tx2">
                    <a:lumMod val="75000"/>
                  </a:schemeClr>
                </a:solidFill>
                <a:effectLst/>
                <a:latin typeface="+mn-lt"/>
              </a:rPr>
              <a:t> unique patients</a:t>
            </a:r>
            <a:endParaRPr lang="en-US" sz="1700" dirty="0">
              <a:solidFill>
                <a:schemeClr val="tx2">
                  <a:lumMod val="75000"/>
                </a:schemeClr>
              </a:solidFill>
              <a:latin typeface="+mn-lt"/>
              <a:ea typeface="Libre Franklin"/>
              <a:cs typeface="Libre Franklin"/>
              <a:sym typeface="Libre Franklin"/>
            </a:endParaRPr>
          </a:p>
          <a:p>
            <a:pPr marL="457200" lvl="0" indent="-36195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Libre Franklin"/>
              <a:buChar char="●"/>
            </a:pPr>
            <a:endParaRPr sz="1700" dirty="0">
              <a:solidFill>
                <a:schemeClr val="lt2"/>
              </a:solidFill>
              <a:latin typeface="+mn-lt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258" name="Google Shape;258;g15099c71ff5_0_381"/>
          <p:cNvSpPr txBox="1"/>
          <p:nvPr/>
        </p:nvSpPr>
        <p:spPr>
          <a:xfrm>
            <a:off x="6451500" y="4721000"/>
            <a:ext cx="5308800" cy="37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just" rtl="0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1D497B0-C5F1-9FC7-801A-332A3D22C8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529" y="4456215"/>
            <a:ext cx="10983544" cy="246182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6EB8E50-1BC1-5143-AEB2-A152160CAB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3210" y="2822269"/>
            <a:ext cx="2674852" cy="99830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7583AEA-EC74-BE7A-1C72-578C43A52E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2009" y="2822269"/>
            <a:ext cx="2674852" cy="998307"/>
          </a:xfrm>
          <a:prstGeom prst="rect">
            <a:avLst/>
          </a:prstGeom>
        </p:spPr>
      </p:pic>
      <p:sp>
        <p:nvSpPr>
          <p:cNvPr id="6" name="Google Shape;255;g15099c71ff5_0_381">
            <a:extLst>
              <a:ext uri="{FF2B5EF4-FFF2-40B4-BE49-F238E27FC236}">
                <a16:creationId xmlns:a16="http://schemas.microsoft.com/office/drawing/2014/main" id="{2573B9FC-2598-2AB5-9D76-8118F1B7B49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3411" y="488789"/>
            <a:ext cx="6006353" cy="1097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Franklin Gothic"/>
              <a:buNone/>
            </a:pPr>
            <a:r>
              <a:rPr lang="fr-MA" dirty="0"/>
              <a:t>The Hourglass Network – </a:t>
            </a:r>
            <a:br>
              <a:rPr lang="fr-MA" dirty="0"/>
            </a:br>
            <a:r>
              <a:rPr lang="fr-MA" dirty="0"/>
              <a:t>          FCN , UNET &amp; VNET </a:t>
            </a:r>
            <a:endParaRPr dirty="0"/>
          </a:p>
        </p:txBody>
      </p:sp>
      <p:pic>
        <p:nvPicPr>
          <p:cNvPr id="7" name="Picture 4" descr="https://miro.medium.com/max/750/1*Hb6sQKOEhgkfa0adBTt8Lg.png">
            <a:extLst>
              <a:ext uri="{FF2B5EF4-FFF2-40B4-BE49-F238E27FC236}">
                <a16:creationId xmlns:a16="http://schemas.microsoft.com/office/drawing/2014/main" id="{756FC636-2556-3F98-7827-C814A69AF3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9967" y="83029"/>
            <a:ext cx="1933788" cy="1909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831C743-C3FE-609B-1DD8-CA664BFA462C}"/>
              </a:ext>
            </a:extLst>
          </p:cNvPr>
          <p:cNvSpPr txBox="1"/>
          <p:nvPr/>
        </p:nvSpPr>
        <p:spPr>
          <a:xfrm>
            <a:off x="484094" y="2097741"/>
            <a:ext cx="9475694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rgbClr val="5D7C3F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Fully Convolutional Network (</a:t>
            </a:r>
            <a:r>
              <a:rPr lang="en-US" sz="1800" b="1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FCN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) up samples </a:t>
            </a:r>
            <a:r>
              <a:rPr lang="en-US" sz="1800" b="1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only once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. i.e. it has only one layer in the decoder whereas </a:t>
            </a:r>
            <a:r>
              <a:rPr lang="en-US" sz="1800" b="1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UNET 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has </a:t>
            </a:r>
            <a:r>
              <a:rPr lang="en-US" sz="1800" b="1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multiple up sampling layers</a:t>
            </a:r>
          </a:p>
          <a:p>
            <a:pPr marL="285750" lvl="0" indent="-285750">
              <a:buClr>
                <a:srgbClr val="5D7C3F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In UNET’s each upward layer, the previous output gets up sampled and de-convoluted, to then get combined with the output of the corresponding layer in the downward path</a:t>
            </a:r>
          </a:p>
          <a:p>
            <a:pPr marL="285750" indent="-285750">
              <a:buClr>
                <a:srgbClr val="5D7C3F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FCN uses </a:t>
            </a:r>
            <a:r>
              <a:rPr lang="en-US" sz="1800" b="1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bilinear interpolation 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for up sampling the convolved image. That is there is no learnable filter here. UNET uses </a:t>
            </a:r>
            <a:r>
              <a:rPr lang="en-US" sz="1800" b="1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skip connections 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and </a:t>
            </a:r>
            <a:r>
              <a:rPr lang="en-US" sz="1800" b="1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concatenates instead of adding up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.</a:t>
            </a:r>
          </a:p>
          <a:p>
            <a:pPr marL="285750" indent="-285750">
              <a:buClr>
                <a:srgbClr val="5D7C3F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UNET uses </a:t>
            </a:r>
            <a:r>
              <a:rPr lang="en-US" sz="1800" b="1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learnable weight filters 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instead of </a:t>
            </a:r>
            <a:r>
              <a:rPr lang="en-US" sz="1800" b="1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fixed interpolation technique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.</a:t>
            </a:r>
          </a:p>
          <a:p>
            <a:pPr marL="285750" lvl="0" indent="-285750">
              <a:buClr>
                <a:srgbClr val="5D7C3F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VNET exploits a fully-convolutional structure, with the presence of convolution operations exclusively and the absence of pooling layers</a:t>
            </a:r>
          </a:p>
          <a:p>
            <a:pPr marL="285750" lvl="0" indent="-285750">
              <a:buClr>
                <a:srgbClr val="5D7C3F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Following are the 2 reasons for using </a:t>
            </a:r>
            <a:r>
              <a:rPr lang="en-US" sz="1800" b="1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VNET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 over any other network model:</a:t>
            </a:r>
          </a:p>
          <a:p>
            <a:pPr marL="342900" lvl="1" indent="-342900">
              <a:buClr>
                <a:srgbClr val="5D7C3F"/>
              </a:buClr>
              <a:buSzPct val="80000"/>
              <a:buFont typeface="+mj-lt"/>
              <a:buAutoNum type="arabicPeriod"/>
            </a:pPr>
            <a:r>
              <a:rPr lang="en-US" sz="18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The pooling can easily be substituted by a convolution with a larger stride, resulting in networks that are </a:t>
            </a:r>
            <a:r>
              <a:rPr lang="en-US" sz="1800" b="1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faster to train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.</a:t>
            </a:r>
          </a:p>
          <a:p>
            <a:pPr marL="342900" lvl="1" indent="-342900">
              <a:buClr>
                <a:srgbClr val="5D7C3F"/>
              </a:buClr>
              <a:buSzPct val="80000"/>
              <a:buFont typeface="+mj-lt"/>
              <a:buAutoNum type="arabicPeriod"/>
            </a:pPr>
            <a:r>
              <a:rPr lang="en-US" sz="18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Secondly, applying the corresponding up sampling operation in the expanding path is </a:t>
            </a:r>
            <a:r>
              <a:rPr lang="en-US" sz="1800" b="1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easier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 and so de-convolutions are preferred to un-pooling for ease of understanding and analysis.</a:t>
            </a:r>
          </a:p>
        </p:txBody>
      </p:sp>
    </p:spTree>
    <p:extLst>
      <p:ext uri="{BB962C8B-B14F-4D97-AF65-F5344CB8AC3E}">
        <p14:creationId xmlns:p14="http://schemas.microsoft.com/office/powerpoint/2010/main" val="4384793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8FCF473-5F4B-5126-91EF-DF5D26FB29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7823" y="1026328"/>
            <a:ext cx="3297375" cy="361916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001785D-8D6B-D06D-D55E-23CC9E5444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369" y="872642"/>
            <a:ext cx="3528822" cy="3926541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C7F99D16-422F-551F-D0B7-A0C8CB0072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/>
        </p:blipFill>
        <p:spPr bwMode="auto">
          <a:xfrm>
            <a:off x="8020564" y="1060722"/>
            <a:ext cx="3609505" cy="3619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F0D06D6-8898-B530-BBF9-DE465B5ADAED}"/>
              </a:ext>
            </a:extLst>
          </p:cNvPr>
          <p:cNvSpPr txBox="1"/>
          <p:nvPr/>
        </p:nvSpPr>
        <p:spPr>
          <a:xfrm>
            <a:off x="484094" y="4800620"/>
            <a:ext cx="667472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n-NO" sz="2000" b="1" dirty="0"/>
              <a:t>CTR = (MRD + MLD) / ID</a:t>
            </a:r>
            <a:r>
              <a:rPr lang="nn-NO" sz="1800" dirty="0"/>
              <a:t> </a:t>
            </a:r>
          </a:p>
          <a:p>
            <a:r>
              <a:rPr lang="nn-NO" sz="1800" dirty="0"/>
              <a:t>  </a:t>
            </a:r>
          </a:p>
          <a:p>
            <a:r>
              <a:rPr lang="nn-NO" sz="1800" dirty="0"/>
              <a:t>where ,</a:t>
            </a:r>
          </a:p>
          <a:p>
            <a:r>
              <a:rPr lang="nn-NO" sz="1800" dirty="0"/>
              <a:t>ID = Internal Diameter of chest</a:t>
            </a:r>
          </a:p>
          <a:p>
            <a:r>
              <a:rPr lang="nn-NO" sz="1800" dirty="0"/>
              <a:t>MRD = </a:t>
            </a:r>
            <a:r>
              <a:rPr lang="en-US" sz="1800" dirty="0"/>
              <a:t>the midline-to-right heart diameter </a:t>
            </a:r>
          </a:p>
          <a:p>
            <a:r>
              <a:rPr lang="en-US" sz="1800" dirty="0"/>
              <a:t>MLD= the midline-to-left heart diameter</a:t>
            </a:r>
            <a:endParaRPr lang="nn-NO" sz="1800" dirty="0"/>
          </a:p>
          <a:p>
            <a:endParaRPr lang="en-IN" sz="1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41D72B-748A-9AE2-4FFE-1D1B0D0129FA}"/>
              </a:ext>
            </a:extLst>
          </p:cNvPr>
          <p:cNvSpPr txBox="1"/>
          <p:nvPr/>
        </p:nvSpPr>
        <p:spPr>
          <a:xfrm>
            <a:off x="9462246" y="1049804"/>
            <a:ext cx="1317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accent5"/>
                </a:solidFill>
                <a:latin typeface="Arial Black" panose="020B0A04020102020204" pitchFamily="34" charset="0"/>
              </a:rPr>
              <a:t>ID</a:t>
            </a:r>
            <a:endParaRPr lang="en-IN" sz="1800" b="1" dirty="0">
              <a:solidFill>
                <a:schemeClr val="accent5"/>
              </a:solidFill>
              <a:latin typeface="Arial Black" panose="020B0A04020102020204" pitchFamily="34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E969B2F-B533-683A-513A-19BFCA5431B4}"/>
              </a:ext>
            </a:extLst>
          </p:cNvPr>
          <p:cNvCxnSpPr>
            <a:cxnSpLocks/>
          </p:cNvCxnSpPr>
          <p:nvPr/>
        </p:nvCxnSpPr>
        <p:spPr>
          <a:xfrm>
            <a:off x="9762565" y="1280140"/>
            <a:ext cx="0" cy="3410667"/>
          </a:xfrm>
          <a:prstGeom prst="line">
            <a:avLst/>
          </a:prstGeom>
          <a:ln>
            <a:solidFill>
              <a:schemeClr val="bg1"/>
            </a:solidFill>
            <a:prstDash val="lgDashDot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8F8448D-C46D-DC77-6DE1-5351A9E4AF3B}"/>
              </a:ext>
            </a:extLst>
          </p:cNvPr>
          <p:cNvCxnSpPr>
            <a:cxnSpLocks/>
          </p:cNvCxnSpPr>
          <p:nvPr/>
        </p:nvCxnSpPr>
        <p:spPr>
          <a:xfrm>
            <a:off x="8095129" y="1430760"/>
            <a:ext cx="3263153" cy="0"/>
          </a:xfrm>
          <a:prstGeom prst="straightConnector1">
            <a:avLst/>
          </a:prstGeom>
          <a:ln w="38100">
            <a:solidFill>
              <a:schemeClr val="accent5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ABEB62B7-C575-6AB4-669E-A187876133B7}"/>
              </a:ext>
            </a:extLst>
          </p:cNvPr>
          <p:cNvSpPr txBox="1"/>
          <p:nvPr/>
        </p:nvSpPr>
        <p:spPr>
          <a:xfrm>
            <a:off x="9206757" y="3429000"/>
            <a:ext cx="6544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FFFF00"/>
                </a:solidFill>
                <a:latin typeface="Arial Black" panose="020B0A04020102020204" pitchFamily="34" charset="0"/>
              </a:rPr>
              <a:t>MRD</a:t>
            </a:r>
            <a:endParaRPr lang="en-IN" sz="1200" b="1" dirty="0">
              <a:solidFill>
                <a:srgbClr val="FFFF00"/>
              </a:solidFill>
              <a:latin typeface="Arial Black" panose="020B0A040201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5FD6548-ABA5-D513-6700-12734A8CA204}"/>
              </a:ext>
            </a:extLst>
          </p:cNvPr>
          <p:cNvSpPr txBox="1"/>
          <p:nvPr/>
        </p:nvSpPr>
        <p:spPr>
          <a:xfrm>
            <a:off x="9935740" y="3429000"/>
            <a:ext cx="13178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1">
                    <a:lumMod val="75000"/>
                  </a:schemeClr>
                </a:solidFill>
                <a:latin typeface="Arial Black" panose="020B0A04020102020204" pitchFamily="34" charset="0"/>
              </a:rPr>
              <a:t>MLD</a:t>
            </a:r>
            <a:endParaRPr lang="en-IN" sz="1200" b="1" dirty="0">
              <a:solidFill>
                <a:schemeClr val="accent1">
                  <a:lumMod val="75000"/>
                </a:schemeClr>
              </a:solidFill>
              <a:latin typeface="Arial Black" panose="020B0A04020102020204" pitchFamily="34" charset="0"/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592BA2B-34D4-5C38-D8B0-71BA6EA1657B}"/>
              </a:ext>
            </a:extLst>
          </p:cNvPr>
          <p:cNvCxnSpPr>
            <a:cxnSpLocks/>
          </p:cNvCxnSpPr>
          <p:nvPr/>
        </p:nvCxnSpPr>
        <p:spPr>
          <a:xfrm>
            <a:off x="9762565" y="3778624"/>
            <a:ext cx="932329" cy="0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3C4E434-2326-EDD0-EEAD-6B557902B587}"/>
              </a:ext>
            </a:extLst>
          </p:cNvPr>
          <p:cNvCxnSpPr>
            <a:cxnSpLocks/>
          </p:cNvCxnSpPr>
          <p:nvPr/>
        </p:nvCxnSpPr>
        <p:spPr>
          <a:xfrm flipH="1">
            <a:off x="9305365" y="3429000"/>
            <a:ext cx="457200" cy="0"/>
          </a:xfrm>
          <a:prstGeom prst="straightConnector1">
            <a:avLst/>
          </a:prstGeom>
          <a:ln w="28575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Google Shape;255;g15099c71ff5_0_381">
            <a:extLst>
              <a:ext uri="{FF2B5EF4-FFF2-40B4-BE49-F238E27FC236}">
                <a16:creationId xmlns:a16="http://schemas.microsoft.com/office/drawing/2014/main" id="{FDCF37DD-09C3-91A6-DA09-DF817586757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36493" y="89647"/>
            <a:ext cx="9914965" cy="8166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Franklin Gothic"/>
              <a:buNone/>
            </a:pPr>
            <a:r>
              <a:rPr lang="en-US" dirty="0"/>
              <a:t>Cardio Thoracic Ratio (CTR) Calculation</a:t>
            </a:r>
            <a:endParaRPr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B7AD3AA-563D-3445-1489-C5E9AEA7D3A9}"/>
              </a:ext>
            </a:extLst>
          </p:cNvPr>
          <p:cNvSpPr txBox="1"/>
          <p:nvPr/>
        </p:nvSpPr>
        <p:spPr>
          <a:xfrm>
            <a:off x="5053598" y="5135558"/>
            <a:ext cx="713840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n-NO" sz="2000" b="1" dirty="0">
                <a:solidFill>
                  <a:srgbClr val="00B050"/>
                </a:solidFill>
              </a:rPr>
              <a:t>CTR &lt; 0.50 </a:t>
            </a:r>
            <a:r>
              <a:rPr lang="nn-NO" sz="2000" b="1" dirty="0"/>
              <a:t>		</a:t>
            </a:r>
            <a:r>
              <a:rPr lang="nn-NO" sz="2000" b="1" dirty="0">
                <a:solidFill>
                  <a:srgbClr val="92D050"/>
                </a:solidFill>
              </a:rPr>
              <a:t>no cardiomegaly detected</a:t>
            </a:r>
          </a:p>
          <a:p>
            <a:r>
              <a:rPr lang="nn-NO" sz="2000" b="1" dirty="0"/>
              <a:t>CTR (0.5 , 0.55) 	mild cardiomegaly detected</a:t>
            </a:r>
          </a:p>
          <a:p>
            <a:r>
              <a:rPr lang="nn-NO" sz="2000" b="1" dirty="0">
                <a:solidFill>
                  <a:srgbClr val="FF0000"/>
                </a:solidFill>
              </a:rPr>
              <a:t>CTR &gt; 0.55 </a:t>
            </a:r>
            <a:r>
              <a:rPr lang="nn-NO" sz="2000" b="1" dirty="0"/>
              <a:t>		</a:t>
            </a:r>
            <a:r>
              <a:rPr lang="nn-NO" sz="2000" b="1" dirty="0">
                <a:solidFill>
                  <a:srgbClr val="FF0000"/>
                </a:solidFill>
              </a:rPr>
              <a:t>CARDIOMEGALY DETECTED</a:t>
            </a:r>
          </a:p>
          <a:p>
            <a:endParaRPr lang="nn-NO" sz="2000" b="1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15099c71ff5_0_342"/>
          <p:cNvSpPr txBox="1">
            <a:spLocks noGrp="1"/>
          </p:cNvSpPr>
          <p:nvPr>
            <p:ph type="sldNum" idx="12"/>
          </p:nvPr>
        </p:nvSpPr>
        <p:spPr>
          <a:xfrm>
            <a:off x="971550" y="6332220"/>
            <a:ext cx="523200" cy="2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sp>
        <p:nvSpPr>
          <p:cNvPr id="241" name="Google Shape;241;g15099c71ff5_0_342"/>
          <p:cNvSpPr txBox="1"/>
          <p:nvPr/>
        </p:nvSpPr>
        <p:spPr>
          <a:xfrm>
            <a:off x="0" y="677925"/>
            <a:ext cx="4305300" cy="6218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ECA6F52-D49D-FE6B-A366-5CB5065BEA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188" y="466165"/>
            <a:ext cx="11582400" cy="559649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heme1">
  <a:themeElements>
    <a:clrScheme name="Swiss">
      <a:dk1>
        <a:srgbClr val="000000"/>
      </a:dk1>
      <a:lt1>
        <a:srgbClr val="FFFFFF"/>
      </a:lt1>
      <a:dk2>
        <a:srgbClr val="E4E4E4"/>
      </a:dk2>
      <a:lt2>
        <a:srgbClr val="7CA655"/>
      </a:lt2>
      <a:accent1>
        <a:srgbClr val="A9D4DB"/>
      </a:accent1>
      <a:accent2>
        <a:srgbClr val="FBE284"/>
      </a:accent2>
      <a:accent3>
        <a:srgbClr val="4495A2"/>
      </a:accent3>
      <a:accent4>
        <a:srgbClr val="AA5881"/>
      </a:accent4>
      <a:accent5>
        <a:srgbClr val="E06742"/>
      </a:accent5>
      <a:accent6>
        <a:srgbClr val="F9D448"/>
      </a:accent6>
      <a:hlink>
        <a:srgbClr val="4495A2"/>
      </a:hlink>
      <a:folHlink>
        <a:srgbClr val="AA588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Out of Box Thinkers KH1155</Template>
  <TotalTime>1935</TotalTime>
  <Words>1226</Words>
  <Application>Microsoft Office PowerPoint</Application>
  <PresentationFormat>Widescreen</PresentationFormat>
  <Paragraphs>144</Paragraphs>
  <Slides>13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Arial</vt:lpstr>
      <vt:lpstr>Arial Black</vt:lpstr>
      <vt:lpstr>Noto Sans Symbols</vt:lpstr>
      <vt:lpstr>Libre Franklin</vt:lpstr>
      <vt:lpstr>Calibri</vt:lpstr>
      <vt:lpstr>Franklin Gothic</vt:lpstr>
      <vt:lpstr>Wingdings</vt:lpstr>
      <vt:lpstr>Theme1</vt:lpstr>
      <vt:lpstr>Basic Details of the Team and Problem Statement</vt:lpstr>
      <vt:lpstr>Team Member Details </vt:lpstr>
      <vt:lpstr>The main mantra to maintain healthy and nurturing relationships is effective communication. </vt:lpstr>
      <vt:lpstr>Approach Details</vt:lpstr>
      <vt:lpstr>Technology Stack</vt:lpstr>
      <vt:lpstr>Model Building</vt:lpstr>
      <vt:lpstr>The Hourglass Network –            FCN , UNET &amp; VNET </vt:lpstr>
      <vt:lpstr>Cardio Thoracic Ratio (CTR) Calculation</vt:lpstr>
      <vt:lpstr>PowerPoint Presentation</vt:lpstr>
      <vt:lpstr>Revenue Sales Production Proposal</vt:lpstr>
      <vt:lpstr>Advantages </vt:lpstr>
      <vt:lpstr>Future Scope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Basic Details of the Team and Problem Statement</dc:title>
  <dc:creator>sakshi nasha</dc:creator>
  <cp:lastModifiedBy>sakshi nasha</cp:lastModifiedBy>
  <cp:revision>7</cp:revision>
  <dcterms:created xsi:type="dcterms:W3CDTF">2022-11-23T03:54:24Z</dcterms:created>
  <dcterms:modified xsi:type="dcterms:W3CDTF">2022-11-24T14:23:53Z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